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85" r:id="rId2"/>
    <p:sldId id="258" r:id="rId3"/>
    <p:sldId id="261" r:id="rId4"/>
    <p:sldId id="262" r:id="rId5"/>
    <p:sldId id="263" r:id="rId6"/>
    <p:sldId id="264" r:id="rId7"/>
    <p:sldId id="265" r:id="rId8"/>
    <p:sldId id="266" r:id="rId9"/>
    <p:sldId id="257" r:id="rId10"/>
    <p:sldId id="267" r:id="rId11"/>
    <p:sldId id="270"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6" r:id="rId26"/>
    <p:sldId id="299" r:id="rId27"/>
    <p:sldId id="288" r:id="rId28"/>
    <p:sldId id="287" r:id="rId29"/>
    <p:sldId id="289" r:id="rId30"/>
    <p:sldId id="291" r:id="rId31"/>
    <p:sldId id="290" r:id="rId32"/>
    <p:sldId id="293" r:id="rId33"/>
    <p:sldId id="301" r:id="rId34"/>
    <p:sldId id="303" r:id="rId35"/>
    <p:sldId id="295" r:id="rId36"/>
    <p:sldId id="296" r:id="rId37"/>
    <p:sldId id="292" r:id="rId38"/>
    <p:sldId id="282" r:id="rId39"/>
    <p:sldId id="283" r:id="rId40"/>
    <p:sldId id="284" r:id="rId41"/>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1F26"/>
    <a:srgbClr val="E96D6E"/>
    <a:srgbClr val="EA57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7"/>
    <p:restoredTop sz="96857"/>
  </p:normalViewPr>
  <p:slideViewPr>
    <p:cSldViewPr snapToGrid="0" snapToObjects="1">
      <p:cViewPr>
        <p:scale>
          <a:sx n="76" d="100"/>
          <a:sy n="76" d="100"/>
        </p:scale>
        <p:origin x="1952" y="1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5796A-132A-2949-8420-14717B875110}" type="datetimeFigureOut">
              <a:rPr lang="en-UA" smtClean="0"/>
              <a:t>20.12.2021</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8A20C-DCDA-B746-83E0-DE6F0920B2BA}" type="slidenum">
              <a:rPr lang="en-UA" smtClean="0"/>
              <a:t>‹#›</a:t>
            </a:fld>
            <a:endParaRPr lang="en-UA"/>
          </a:p>
        </p:txBody>
      </p:sp>
    </p:spTree>
    <p:extLst>
      <p:ext uri="{BB962C8B-B14F-4D97-AF65-F5344CB8AC3E}">
        <p14:creationId xmlns:p14="http://schemas.microsoft.com/office/powerpoint/2010/main" val="219163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9DA0-0B7C-3047-9AD3-32E0C62FEB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A"/>
          </a:p>
        </p:txBody>
      </p:sp>
      <p:sp>
        <p:nvSpPr>
          <p:cNvPr id="3" name="Subtitle 2">
            <a:extLst>
              <a:ext uri="{FF2B5EF4-FFF2-40B4-BE49-F238E27FC236}">
                <a16:creationId xmlns:a16="http://schemas.microsoft.com/office/drawing/2014/main" id="{ACC6C678-6DFD-4540-8745-77600C36B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A"/>
          </a:p>
        </p:txBody>
      </p:sp>
      <p:sp>
        <p:nvSpPr>
          <p:cNvPr id="4" name="Date Placeholder 3">
            <a:extLst>
              <a:ext uri="{FF2B5EF4-FFF2-40B4-BE49-F238E27FC236}">
                <a16:creationId xmlns:a16="http://schemas.microsoft.com/office/drawing/2014/main" id="{73087469-CCB0-6A42-B9B4-E65EDF61274C}"/>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5" name="Footer Placeholder 4">
            <a:extLst>
              <a:ext uri="{FF2B5EF4-FFF2-40B4-BE49-F238E27FC236}">
                <a16:creationId xmlns:a16="http://schemas.microsoft.com/office/drawing/2014/main" id="{F9378328-5AD0-9446-9B22-76BA0C2FB86F}"/>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A6344919-0399-314E-9E57-FFA546E536CD}"/>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195385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E6FA-0BDB-8244-BF7F-352EBD134CA7}"/>
              </a:ext>
            </a:extLst>
          </p:cNvPr>
          <p:cNvSpPr>
            <a:spLocks noGrp="1"/>
          </p:cNvSpPr>
          <p:nvPr>
            <p:ph type="title"/>
          </p:nvPr>
        </p:nvSpPr>
        <p:spPr/>
        <p:txBody>
          <a:bodyPr/>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E93A4C4C-17A8-3D48-945E-01749F691F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24907F33-43DD-8446-ADB8-F217493522CD}"/>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5" name="Footer Placeholder 4">
            <a:extLst>
              <a:ext uri="{FF2B5EF4-FFF2-40B4-BE49-F238E27FC236}">
                <a16:creationId xmlns:a16="http://schemas.microsoft.com/office/drawing/2014/main" id="{4CE5B72C-E0C5-FE43-B028-056FCC0A331C}"/>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036BE9DF-4051-1440-87C1-1B1E66D3FD43}"/>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127427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92354-E701-C949-AEC4-2484B30B31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A"/>
          </a:p>
        </p:txBody>
      </p:sp>
      <p:sp>
        <p:nvSpPr>
          <p:cNvPr id="3" name="Vertical Text Placeholder 2">
            <a:extLst>
              <a:ext uri="{FF2B5EF4-FFF2-40B4-BE49-F238E27FC236}">
                <a16:creationId xmlns:a16="http://schemas.microsoft.com/office/drawing/2014/main" id="{598007C0-4B3A-F646-BF84-7DD6549620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A5EBF6D1-AF82-E641-B03B-BEB4E5989C93}"/>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5" name="Footer Placeholder 4">
            <a:extLst>
              <a:ext uri="{FF2B5EF4-FFF2-40B4-BE49-F238E27FC236}">
                <a16:creationId xmlns:a16="http://schemas.microsoft.com/office/drawing/2014/main" id="{C30D5887-5431-0A47-89CA-58DF24E523DA}"/>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ABB78230-3F4E-5841-B988-846CA82B8927}"/>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3810748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1119-BD76-FE4E-8354-0CD1C3171A48}"/>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BDA28424-F76F-6A4E-BD69-F585B3D32D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4BDB961A-376B-3543-81CD-C0176AADF96B}"/>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5" name="Footer Placeholder 4">
            <a:extLst>
              <a:ext uri="{FF2B5EF4-FFF2-40B4-BE49-F238E27FC236}">
                <a16:creationId xmlns:a16="http://schemas.microsoft.com/office/drawing/2014/main" id="{957ECCBE-A132-AE41-A82A-22FF9A5C784C}"/>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D5B72684-3361-2A4C-B44E-60F79C9E4750}"/>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1376495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5A9B-E774-C24A-A7B3-9D234D61B6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A"/>
          </a:p>
        </p:txBody>
      </p:sp>
      <p:sp>
        <p:nvSpPr>
          <p:cNvPr id="3" name="Text Placeholder 2">
            <a:extLst>
              <a:ext uri="{FF2B5EF4-FFF2-40B4-BE49-F238E27FC236}">
                <a16:creationId xmlns:a16="http://schemas.microsoft.com/office/drawing/2014/main" id="{E9BFEED7-9B1F-2C49-A035-FC4C05FD24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F0F8F-CABE-FF44-84F0-863F7C28046A}"/>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5" name="Footer Placeholder 4">
            <a:extLst>
              <a:ext uri="{FF2B5EF4-FFF2-40B4-BE49-F238E27FC236}">
                <a16:creationId xmlns:a16="http://schemas.microsoft.com/office/drawing/2014/main" id="{64720213-C3C3-F641-81DC-B047BEAC231E}"/>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03F729C7-829B-3A46-A227-58F1572C3700}"/>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2556784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E47A7-796B-9C40-B928-5CF43B44D107}"/>
              </a:ext>
            </a:extLst>
          </p:cNvPr>
          <p:cNvSpPr>
            <a:spLocks noGrp="1"/>
          </p:cNvSpPr>
          <p:nvPr>
            <p:ph type="title"/>
          </p:nvPr>
        </p:nvSpPr>
        <p:spPr/>
        <p:txBody>
          <a:bodyPr/>
          <a:lstStyle/>
          <a:p>
            <a:r>
              <a:rPr lang="en-US"/>
              <a:t>Click to edit Master title style</a:t>
            </a:r>
            <a:endParaRPr lang="en-UA"/>
          </a:p>
        </p:txBody>
      </p:sp>
      <p:sp>
        <p:nvSpPr>
          <p:cNvPr id="3" name="Content Placeholder 2">
            <a:extLst>
              <a:ext uri="{FF2B5EF4-FFF2-40B4-BE49-F238E27FC236}">
                <a16:creationId xmlns:a16="http://schemas.microsoft.com/office/drawing/2014/main" id="{16F6B96E-F1C9-1944-99E6-AE4258949B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Content Placeholder 3">
            <a:extLst>
              <a:ext uri="{FF2B5EF4-FFF2-40B4-BE49-F238E27FC236}">
                <a16:creationId xmlns:a16="http://schemas.microsoft.com/office/drawing/2014/main" id="{0BE2DDBD-02E1-E942-85B2-8ECE589A16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Date Placeholder 4">
            <a:extLst>
              <a:ext uri="{FF2B5EF4-FFF2-40B4-BE49-F238E27FC236}">
                <a16:creationId xmlns:a16="http://schemas.microsoft.com/office/drawing/2014/main" id="{87D58E47-865C-C341-8141-5E09DEFBA756}"/>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6" name="Footer Placeholder 5">
            <a:extLst>
              <a:ext uri="{FF2B5EF4-FFF2-40B4-BE49-F238E27FC236}">
                <a16:creationId xmlns:a16="http://schemas.microsoft.com/office/drawing/2014/main" id="{02B3FD53-5076-9D40-9323-444EBBD6A95A}"/>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F5E8E20A-E655-7740-B7ED-5F47F28AE41C}"/>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3253736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069D-DDC5-B34A-8D3F-115766FFB347}"/>
              </a:ext>
            </a:extLst>
          </p:cNvPr>
          <p:cNvSpPr>
            <a:spLocks noGrp="1"/>
          </p:cNvSpPr>
          <p:nvPr>
            <p:ph type="title"/>
          </p:nvPr>
        </p:nvSpPr>
        <p:spPr>
          <a:xfrm>
            <a:off x="839788" y="365125"/>
            <a:ext cx="10515600" cy="1325563"/>
          </a:xfrm>
        </p:spPr>
        <p:txBody>
          <a:bodyPr/>
          <a:lstStyle/>
          <a:p>
            <a:r>
              <a:rPr lang="en-US"/>
              <a:t>Click to edit Master title style</a:t>
            </a:r>
            <a:endParaRPr lang="en-UA"/>
          </a:p>
        </p:txBody>
      </p:sp>
      <p:sp>
        <p:nvSpPr>
          <p:cNvPr id="3" name="Text Placeholder 2">
            <a:extLst>
              <a:ext uri="{FF2B5EF4-FFF2-40B4-BE49-F238E27FC236}">
                <a16:creationId xmlns:a16="http://schemas.microsoft.com/office/drawing/2014/main" id="{3F312B19-DE10-7D45-B845-66EA1F6B0C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454817-6382-284E-95BB-7C85176A90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5" name="Text Placeholder 4">
            <a:extLst>
              <a:ext uri="{FF2B5EF4-FFF2-40B4-BE49-F238E27FC236}">
                <a16:creationId xmlns:a16="http://schemas.microsoft.com/office/drawing/2014/main" id="{C982E715-7F4F-194B-B04E-405020298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DEF4D-9FFD-6C42-9611-E3A1FA36EE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7" name="Date Placeholder 6">
            <a:extLst>
              <a:ext uri="{FF2B5EF4-FFF2-40B4-BE49-F238E27FC236}">
                <a16:creationId xmlns:a16="http://schemas.microsoft.com/office/drawing/2014/main" id="{96CBE193-531C-584E-A1B8-EC1912DA2BB0}"/>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8" name="Footer Placeholder 7">
            <a:extLst>
              <a:ext uri="{FF2B5EF4-FFF2-40B4-BE49-F238E27FC236}">
                <a16:creationId xmlns:a16="http://schemas.microsoft.com/office/drawing/2014/main" id="{4CBAF220-8348-9448-8135-79EBA39F780D}"/>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9EA35D73-B408-7242-B889-9B38E1972F22}"/>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954301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D1C9-93F5-8145-BC42-FD297015FE42}"/>
              </a:ext>
            </a:extLst>
          </p:cNvPr>
          <p:cNvSpPr>
            <a:spLocks noGrp="1"/>
          </p:cNvSpPr>
          <p:nvPr>
            <p:ph type="title"/>
          </p:nvPr>
        </p:nvSpPr>
        <p:spPr/>
        <p:txBody>
          <a:bodyPr/>
          <a:lstStyle/>
          <a:p>
            <a:r>
              <a:rPr lang="en-US"/>
              <a:t>Click to edit Master title style</a:t>
            </a:r>
            <a:endParaRPr lang="en-UA"/>
          </a:p>
        </p:txBody>
      </p:sp>
      <p:sp>
        <p:nvSpPr>
          <p:cNvPr id="3" name="Date Placeholder 2">
            <a:extLst>
              <a:ext uri="{FF2B5EF4-FFF2-40B4-BE49-F238E27FC236}">
                <a16:creationId xmlns:a16="http://schemas.microsoft.com/office/drawing/2014/main" id="{D04F4FA3-DEF2-B74D-872F-90AE9666951D}"/>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4" name="Footer Placeholder 3">
            <a:extLst>
              <a:ext uri="{FF2B5EF4-FFF2-40B4-BE49-F238E27FC236}">
                <a16:creationId xmlns:a16="http://schemas.microsoft.com/office/drawing/2014/main" id="{8B047261-E1BC-DB4E-AD2C-4538033E2299}"/>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8C6AAFA0-2D55-2A4A-9FFC-34EAB8256791}"/>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3932929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16A4C-CF37-FE4B-BF1E-A08B041D814B}"/>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3" name="Footer Placeholder 2">
            <a:extLst>
              <a:ext uri="{FF2B5EF4-FFF2-40B4-BE49-F238E27FC236}">
                <a16:creationId xmlns:a16="http://schemas.microsoft.com/office/drawing/2014/main" id="{04B52F28-C171-704A-9672-35531DF156E4}"/>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3B742974-82E9-DC45-8192-343F62A31C48}"/>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3101947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6834-DCED-7247-8DC5-B280B4101B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Content Placeholder 2">
            <a:extLst>
              <a:ext uri="{FF2B5EF4-FFF2-40B4-BE49-F238E27FC236}">
                <a16:creationId xmlns:a16="http://schemas.microsoft.com/office/drawing/2014/main" id="{D624DF33-17AF-4E41-86C5-0797EC5CC6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Text Placeholder 3">
            <a:extLst>
              <a:ext uri="{FF2B5EF4-FFF2-40B4-BE49-F238E27FC236}">
                <a16:creationId xmlns:a16="http://schemas.microsoft.com/office/drawing/2014/main" id="{F377794F-AF79-3D47-9F6B-4D149A85D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17647-C088-0D45-AFD1-08181DB201DD}"/>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6" name="Footer Placeholder 5">
            <a:extLst>
              <a:ext uri="{FF2B5EF4-FFF2-40B4-BE49-F238E27FC236}">
                <a16:creationId xmlns:a16="http://schemas.microsoft.com/office/drawing/2014/main" id="{D16FBA57-8BAD-F145-80B6-AAE1FD705FBD}"/>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D0B79F27-513A-0441-81B1-27A811152410}"/>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3417328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49CCC-6B60-CE4D-A911-FFCF74CEA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A"/>
          </a:p>
        </p:txBody>
      </p:sp>
      <p:sp>
        <p:nvSpPr>
          <p:cNvPr id="3" name="Picture Placeholder 2">
            <a:extLst>
              <a:ext uri="{FF2B5EF4-FFF2-40B4-BE49-F238E27FC236}">
                <a16:creationId xmlns:a16="http://schemas.microsoft.com/office/drawing/2014/main" id="{A447C297-6432-974D-A65E-5F43473884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74092F48-FED6-A84A-946D-A1BFAB1BD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05310-3A64-3842-A220-C13D7F7390A3}"/>
              </a:ext>
            </a:extLst>
          </p:cNvPr>
          <p:cNvSpPr>
            <a:spLocks noGrp="1"/>
          </p:cNvSpPr>
          <p:nvPr>
            <p:ph type="dt" sz="half" idx="10"/>
          </p:nvPr>
        </p:nvSpPr>
        <p:spPr/>
        <p:txBody>
          <a:bodyPr/>
          <a:lstStyle/>
          <a:p>
            <a:fld id="{DA101429-AD66-2B47-8A8A-3D60CF8933D7}" type="datetimeFigureOut">
              <a:rPr lang="en-UA" smtClean="0"/>
              <a:t>20.12.2021</a:t>
            </a:fld>
            <a:endParaRPr lang="en-UA"/>
          </a:p>
        </p:txBody>
      </p:sp>
      <p:sp>
        <p:nvSpPr>
          <p:cNvPr id="6" name="Footer Placeholder 5">
            <a:extLst>
              <a:ext uri="{FF2B5EF4-FFF2-40B4-BE49-F238E27FC236}">
                <a16:creationId xmlns:a16="http://schemas.microsoft.com/office/drawing/2014/main" id="{4E9F983C-4942-1044-AD7A-E49A6C0A579A}"/>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E90FDFF8-D863-1543-AEB9-A9EAF20CE8FB}"/>
              </a:ext>
            </a:extLst>
          </p:cNvPr>
          <p:cNvSpPr>
            <a:spLocks noGrp="1"/>
          </p:cNvSpPr>
          <p:nvPr>
            <p:ph type="sldNum" sz="quarter" idx="12"/>
          </p:nvPr>
        </p:nvSpPr>
        <p:spPr/>
        <p:txBody>
          <a:bodyPr/>
          <a:lstStyle/>
          <a:p>
            <a:fld id="{11C5DB50-4B30-9547-AAAF-381E931711BA}" type="slidenum">
              <a:rPr lang="en-UA" smtClean="0"/>
              <a:t>‹#›</a:t>
            </a:fld>
            <a:endParaRPr lang="en-UA"/>
          </a:p>
        </p:txBody>
      </p:sp>
    </p:spTree>
    <p:extLst>
      <p:ext uri="{BB962C8B-B14F-4D97-AF65-F5344CB8AC3E}">
        <p14:creationId xmlns:p14="http://schemas.microsoft.com/office/powerpoint/2010/main" val="185249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F2F05-B0BB-574E-9201-2F04106C9D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A"/>
          </a:p>
        </p:txBody>
      </p:sp>
      <p:sp>
        <p:nvSpPr>
          <p:cNvPr id="3" name="Text Placeholder 2">
            <a:extLst>
              <a:ext uri="{FF2B5EF4-FFF2-40B4-BE49-F238E27FC236}">
                <a16:creationId xmlns:a16="http://schemas.microsoft.com/office/drawing/2014/main" id="{E2D9C0BE-B6AC-5847-BF9C-4A95BE06A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A"/>
          </a:p>
        </p:txBody>
      </p:sp>
      <p:sp>
        <p:nvSpPr>
          <p:cNvPr id="4" name="Date Placeholder 3">
            <a:extLst>
              <a:ext uri="{FF2B5EF4-FFF2-40B4-BE49-F238E27FC236}">
                <a16:creationId xmlns:a16="http://schemas.microsoft.com/office/drawing/2014/main" id="{CBCF44DA-B74B-5642-B3DE-89A1F57471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01429-AD66-2B47-8A8A-3D60CF8933D7}" type="datetimeFigureOut">
              <a:rPr lang="en-UA" smtClean="0"/>
              <a:t>20.12.2021</a:t>
            </a:fld>
            <a:endParaRPr lang="en-UA"/>
          </a:p>
        </p:txBody>
      </p:sp>
      <p:sp>
        <p:nvSpPr>
          <p:cNvPr id="5" name="Footer Placeholder 4">
            <a:extLst>
              <a:ext uri="{FF2B5EF4-FFF2-40B4-BE49-F238E27FC236}">
                <a16:creationId xmlns:a16="http://schemas.microsoft.com/office/drawing/2014/main" id="{9A79D62D-E116-074B-AF63-D689EBA730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5BFAB7B8-5A05-4E49-ABA9-4D2E4FA14D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5DB50-4B30-9547-AAAF-381E931711BA}" type="slidenum">
              <a:rPr lang="en-UA" smtClean="0"/>
              <a:t>‹#›</a:t>
            </a:fld>
            <a:endParaRPr lang="en-UA"/>
          </a:p>
        </p:txBody>
      </p:sp>
    </p:spTree>
    <p:extLst>
      <p:ext uri="{BB962C8B-B14F-4D97-AF65-F5344CB8AC3E}">
        <p14:creationId xmlns:p14="http://schemas.microsoft.com/office/powerpoint/2010/main" val="3021467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7.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gi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gif"/><Relationship Id="rId5" Type="http://schemas.openxmlformats.org/officeDocument/2006/relationships/image" Target="../media/image38.png"/><Relationship Id="rId4" Type="http://schemas.openxmlformats.org/officeDocument/2006/relationships/image" Target="../media/image37.svg"/></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6778-6A84-AF4C-8046-AE702D020AAB}"/>
              </a:ext>
            </a:extLst>
          </p:cNvPr>
          <p:cNvSpPr>
            <a:spLocks noGrp="1"/>
          </p:cNvSpPr>
          <p:nvPr>
            <p:ph type="title"/>
          </p:nvPr>
        </p:nvSpPr>
        <p:spPr/>
        <p:txBody>
          <a:bodyPr/>
          <a:lstStyle/>
          <a:p>
            <a:endParaRPr lang="en-UA"/>
          </a:p>
        </p:txBody>
      </p:sp>
      <p:sp>
        <p:nvSpPr>
          <p:cNvPr id="3" name="Content Placeholder 2">
            <a:extLst>
              <a:ext uri="{FF2B5EF4-FFF2-40B4-BE49-F238E27FC236}">
                <a16:creationId xmlns:a16="http://schemas.microsoft.com/office/drawing/2014/main" id="{D9EF6DF6-B7F0-DC49-9FA8-1CB0C47FA94C}"/>
              </a:ext>
            </a:extLst>
          </p:cNvPr>
          <p:cNvSpPr>
            <a:spLocks noGrp="1"/>
          </p:cNvSpPr>
          <p:nvPr>
            <p:ph idx="1"/>
          </p:nvPr>
        </p:nvSpPr>
        <p:spPr/>
        <p:txBody>
          <a:bodyPr/>
          <a:lstStyle/>
          <a:p>
            <a:endParaRPr lang="en-UA" dirty="0"/>
          </a:p>
        </p:txBody>
      </p:sp>
      <p:pic>
        <p:nvPicPr>
          <p:cNvPr id="1026" name="Picture 2" descr="Mauricio Soto (sotomau) - Profile | Pinterest">
            <a:extLst>
              <a:ext uri="{FF2B5EF4-FFF2-40B4-BE49-F238E27FC236}">
                <a16:creationId xmlns:a16="http://schemas.microsoft.com/office/drawing/2014/main" id="{5FE869D7-768F-1746-95BD-65EA0DDDB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09" y="-96587"/>
            <a:ext cx="12402001" cy="930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84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5266932-C182-8249-A439-C3C6C8416727}"/>
              </a:ext>
            </a:extLst>
          </p:cNvPr>
          <p:cNvPicPr>
            <a:picLocks noChangeAspect="1"/>
          </p:cNvPicPr>
          <p:nvPr/>
        </p:nvPicPr>
        <p:blipFill>
          <a:blip r:embed="rId2"/>
          <a:stretch>
            <a:fillRect/>
          </a:stretch>
        </p:blipFill>
        <p:spPr>
          <a:xfrm>
            <a:off x="1193306" y="4452890"/>
            <a:ext cx="1117438" cy="1117438"/>
          </a:xfrm>
          <a:prstGeom prst="rect">
            <a:avLst/>
          </a:prstGeom>
        </p:spPr>
      </p:pic>
      <p:sp>
        <p:nvSpPr>
          <p:cNvPr id="50" name="TextBox 49">
            <a:extLst>
              <a:ext uri="{FF2B5EF4-FFF2-40B4-BE49-F238E27FC236}">
                <a16:creationId xmlns:a16="http://schemas.microsoft.com/office/drawing/2014/main" id="{3D36EB50-2643-AA4A-AA42-59EB424858B8}"/>
              </a:ext>
            </a:extLst>
          </p:cNvPr>
          <p:cNvSpPr txBox="1"/>
          <p:nvPr/>
        </p:nvSpPr>
        <p:spPr>
          <a:xfrm>
            <a:off x="2629018" y="4673041"/>
            <a:ext cx="3750081" cy="707886"/>
          </a:xfrm>
          <a:prstGeom prst="rect">
            <a:avLst/>
          </a:prstGeom>
          <a:noFill/>
        </p:spPr>
        <p:txBody>
          <a:bodyPr wrap="square" rtlCol="0">
            <a:spAutoFit/>
          </a:bodyPr>
          <a:lstStyle/>
          <a:p>
            <a:r>
              <a:rPr lang="en-US" sz="2000" dirty="0"/>
              <a:t>more than 300 million parcels and cargoes were shipped </a:t>
            </a:r>
            <a:endParaRPr lang="en-UA" sz="2000" dirty="0"/>
          </a:p>
        </p:txBody>
      </p:sp>
      <p:sp>
        <p:nvSpPr>
          <p:cNvPr id="41" name="TextBox 40">
            <a:extLst>
              <a:ext uri="{FF2B5EF4-FFF2-40B4-BE49-F238E27FC236}">
                <a16:creationId xmlns:a16="http://schemas.microsoft.com/office/drawing/2014/main" id="{E8C8FFC0-2793-0F42-8F05-AE7841639F7F}"/>
              </a:ext>
            </a:extLst>
          </p:cNvPr>
          <p:cNvSpPr txBox="1"/>
          <p:nvPr/>
        </p:nvSpPr>
        <p:spPr>
          <a:xfrm>
            <a:off x="1482074" y="531304"/>
            <a:ext cx="9752849" cy="784830"/>
          </a:xfrm>
          <a:prstGeom prst="rect">
            <a:avLst/>
          </a:prstGeom>
          <a:noFill/>
        </p:spPr>
        <p:txBody>
          <a:bodyPr wrap="square" rtlCol="0">
            <a:spAutoFit/>
          </a:bodyPr>
          <a:lstStyle/>
          <a:p>
            <a:r>
              <a:rPr lang="en-US" sz="4500" dirty="0">
                <a:solidFill>
                  <a:srgbClr val="EC1F26"/>
                </a:solidFill>
                <a:latin typeface="Franklin Gothic Medium" panose="020B0603020102020204" pitchFamily="34" charset="0"/>
              </a:rPr>
              <a:t>Nova </a:t>
            </a:r>
            <a:r>
              <a:rPr lang="en-US" sz="4500" dirty="0" err="1">
                <a:solidFill>
                  <a:srgbClr val="EC1F26"/>
                </a:solidFill>
                <a:latin typeface="Franklin Gothic Medium" panose="020B0603020102020204" pitchFamily="34" charset="0"/>
              </a:rPr>
              <a:t>Poshta</a:t>
            </a:r>
            <a:r>
              <a:rPr lang="en-US" sz="4500" dirty="0">
                <a:solidFill>
                  <a:srgbClr val="EC1F26"/>
                </a:solidFill>
                <a:latin typeface="Franklin Gothic Medium" panose="020B0603020102020204" pitchFamily="34" charset="0"/>
              </a:rPr>
              <a:t> </a:t>
            </a:r>
            <a:r>
              <a:rPr lang="en-US" sz="4500" dirty="0">
                <a:latin typeface="Franklin Gothic Medium" panose="020B0603020102020204" pitchFamily="34" charset="0"/>
              </a:rPr>
              <a:t>is "Delivery of the future"</a:t>
            </a:r>
            <a:endParaRPr lang="en-UA" sz="4500" dirty="0"/>
          </a:p>
        </p:txBody>
      </p:sp>
      <p:sp>
        <p:nvSpPr>
          <p:cNvPr id="21" name="Right Arrow 20">
            <a:extLst>
              <a:ext uri="{FF2B5EF4-FFF2-40B4-BE49-F238E27FC236}">
                <a16:creationId xmlns:a16="http://schemas.microsoft.com/office/drawing/2014/main" id="{484BCDC3-ADAD-A14D-9FBD-971103A1E8C0}"/>
              </a:ext>
            </a:extLst>
          </p:cNvPr>
          <p:cNvSpPr/>
          <p:nvPr/>
        </p:nvSpPr>
        <p:spPr>
          <a:xfrm>
            <a:off x="-34506" y="342900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grpSp>
        <p:nvGrpSpPr>
          <p:cNvPr id="42" name="Group 41">
            <a:extLst>
              <a:ext uri="{FF2B5EF4-FFF2-40B4-BE49-F238E27FC236}">
                <a16:creationId xmlns:a16="http://schemas.microsoft.com/office/drawing/2014/main" id="{DFFEB678-209B-6B47-84C4-5E44ED67FE32}"/>
              </a:ext>
            </a:extLst>
          </p:cNvPr>
          <p:cNvGrpSpPr/>
          <p:nvPr/>
        </p:nvGrpSpPr>
        <p:grpSpPr>
          <a:xfrm>
            <a:off x="1117025" y="1764812"/>
            <a:ext cx="1270000" cy="637929"/>
            <a:chOff x="1117025" y="1764812"/>
            <a:chExt cx="1270000" cy="637929"/>
          </a:xfrm>
        </p:grpSpPr>
        <p:pic>
          <p:nvPicPr>
            <p:cNvPr id="43" name="Picture 42">
              <a:extLst>
                <a:ext uri="{FF2B5EF4-FFF2-40B4-BE49-F238E27FC236}">
                  <a16:creationId xmlns:a16="http://schemas.microsoft.com/office/drawing/2014/main" id="{BF6A931B-BF07-F540-95FE-3D8C9B9A1C36}"/>
                </a:ext>
              </a:extLst>
            </p:cNvPr>
            <p:cNvPicPr>
              <a:picLocks noChangeAspect="1"/>
            </p:cNvPicPr>
            <p:nvPr/>
          </p:nvPicPr>
          <p:blipFill>
            <a:blip r:embed="rId3"/>
            <a:stretch>
              <a:fillRect/>
            </a:stretch>
          </p:blipFill>
          <p:spPr>
            <a:xfrm>
              <a:off x="1117025" y="1764812"/>
              <a:ext cx="635000" cy="635000"/>
            </a:xfrm>
            <a:prstGeom prst="rect">
              <a:avLst/>
            </a:prstGeom>
          </p:spPr>
        </p:pic>
        <p:pic>
          <p:nvPicPr>
            <p:cNvPr id="44" name="Picture 43">
              <a:extLst>
                <a:ext uri="{FF2B5EF4-FFF2-40B4-BE49-F238E27FC236}">
                  <a16:creationId xmlns:a16="http://schemas.microsoft.com/office/drawing/2014/main" id="{196C7B81-94CE-2941-B752-C82DA7A526C2}"/>
                </a:ext>
              </a:extLst>
            </p:cNvPr>
            <p:cNvPicPr>
              <a:picLocks noChangeAspect="1"/>
            </p:cNvPicPr>
            <p:nvPr/>
          </p:nvPicPr>
          <p:blipFill>
            <a:blip r:embed="rId4">
              <a:alphaModFix/>
            </a:blip>
            <a:stretch>
              <a:fillRect/>
            </a:stretch>
          </p:blipFill>
          <p:spPr>
            <a:xfrm>
              <a:off x="1434525" y="1767741"/>
              <a:ext cx="635000" cy="635000"/>
            </a:xfrm>
            <a:prstGeom prst="rect">
              <a:avLst/>
            </a:prstGeom>
            <a:noFill/>
            <a:ln>
              <a:noFill/>
            </a:ln>
          </p:spPr>
        </p:pic>
        <p:pic>
          <p:nvPicPr>
            <p:cNvPr id="45" name="Picture 44">
              <a:extLst>
                <a:ext uri="{FF2B5EF4-FFF2-40B4-BE49-F238E27FC236}">
                  <a16:creationId xmlns:a16="http://schemas.microsoft.com/office/drawing/2014/main" id="{0E1A25C6-9709-DA49-8DC4-8C6C133E6DF2}"/>
                </a:ext>
              </a:extLst>
            </p:cNvPr>
            <p:cNvPicPr>
              <a:picLocks noChangeAspect="1"/>
            </p:cNvPicPr>
            <p:nvPr/>
          </p:nvPicPr>
          <p:blipFill>
            <a:blip r:embed="rId5"/>
            <a:stretch>
              <a:fillRect/>
            </a:stretch>
          </p:blipFill>
          <p:spPr>
            <a:xfrm>
              <a:off x="1752025" y="1764812"/>
              <a:ext cx="635000" cy="635000"/>
            </a:xfrm>
            <a:prstGeom prst="rect">
              <a:avLst/>
            </a:prstGeom>
          </p:spPr>
        </p:pic>
      </p:grpSp>
      <p:sp>
        <p:nvSpPr>
          <p:cNvPr id="46" name="TextBox 45">
            <a:extLst>
              <a:ext uri="{FF2B5EF4-FFF2-40B4-BE49-F238E27FC236}">
                <a16:creationId xmlns:a16="http://schemas.microsoft.com/office/drawing/2014/main" id="{B0FCA473-399F-CB41-8667-D2DEB4E7CD19}"/>
              </a:ext>
            </a:extLst>
          </p:cNvPr>
          <p:cNvSpPr txBox="1"/>
          <p:nvPr/>
        </p:nvSpPr>
        <p:spPr>
          <a:xfrm>
            <a:off x="2629018" y="1814618"/>
            <a:ext cx="3468868" cy="707886"/>
          </a:xfrm>
          <a:prstGeom prst="rect">
            <a:avLst/>
          </a:prstGeom>
          <a:noFill/>
        </p:spPr>
        <p:txBody>
          <a:bodyPr wrap="square" rtlCol="0">
            <a:spAutoFit/>
          </a:bodyPr>
          <a:lstStyle/>
          <a:p>
            <a:r>
              <a:rPr lang="en-US" sz="2000" dirty="0"/>
              <a:t>every third Ukrainian uses</a:t>
            </a:r>
            <a:r>
              <a:rPr lang="uk-UA" sz="2000" dirty="0"/>
              <a:t> </a:t>
            </a:r>
            <a:r>
              <a:rPr lang="en-US" sz="2000" dirty="0"/>
              <a:t>Nova </a:t>
            </a:r>
            <a:r>
              <a:rPr lang="en-US" sz="2000" dirty="0" err="1"/>
              <a:t>Poshta</a:t>
            </a:r>
            <a:endParaRPr lang="en-UA" sz="2000" dirty="0"/>
          </a:p>
        </p:txBody>
      </p:sp>
      <p:pic>
        <p:nvPicPr>
          <p:cNvPr id="47" name="Picture 46">
            <a:extLst>
              <a:ext uri="{FF2B5EF4-FFF2-40B4-BE49-F238E27FC236}">
                <a16:creationId xmlns:a16="http://schemas.microsoft.com/office/drawing/2014/main" id="{41060DE6-1B49-CF4E-BA6B-BCFFB83F7C07}"/>
              </a:ext>
            </a:extLst>
          </p:cNvPr>
          <p:cNvPicPr>
            <a:picLocks noChangeAspect="1"/>
          </p:cNvPicPr>
          <p:nvPr/>
        </p:nvPicPr>
        <p:blipFill>
          <a:blip r:embed="rId6"/>
          <a:stretch>
            <a:fillRect/>
          </a:stretch>
        </p:blipFill>
        <p:spPr>
          <a:xfrm>
            <a:off x="1176896" y="2955465"/>
            <a:ext cx="986337" cy="1062571"/>
          </a:xfrm>
          <a:prstGeom prst="rect">
            <a:avLst/>
          </a:prstGeom>
        </p:spPr>
      </p:pic>
      <p:sp>
        <p:nvSpPr>
          <p:cNvPr id="48" name="TextBox 47">
            <a:extLst>
              <a:ext uri="{FF2B5EF4-FFF2-40B4-BE49-F238E27FC236}">
                <a16:creationId xmlns:a16="http://schemas.microsoft.com/office/drawing/2014/main" id="{0875B329-161C-2D4B-A4D0-7098FD1EC2FF}"/>
              </a:ext>
            </a:extLst>
          </p:cNvPr>
          <p:cNvSpPr txBox="1"/>
          <p:nvPr/>
        </p:nvSpPr>
        <p:spPr>
          <a:xfrm>
            <a:off x="2629018" y="3105330"/>
            <a:ext cx="3339982" cy="707886"/>
          </a:xfrm>
          <a:prstGeom prst="rect">
            <a:avLst/>
          </a:prstGeom>
          <a:noFill/>
        </p:spPr>
        <p:txBody>
          <a:bodyPr wrap="square" rtlCol="0">
            <a:spAutoFit/>
          </a:bodyPr>
          <a:lstStyle/>
          <a:p>
            <a:r>
              <a:rPr lang="en-US" sz="2000" dirty="0"/>
              <a:t>more than 8,700 branches throughout Ukraine</a:t>
            </a:r>
            <a:endParaRPr lang="en-UA" sz="2000" dirty="0"/>
          </a:p>
        </p:txBody>
      </p:sp>
      <p:pic>
        <p:nvPicPr>
          <p:cNvPr id="51" name="Picture 50">
            <a:extLst>
              <a:ext uri="{FF2B5EF4-FFF2-40B4-BE49-F238E27FC236}">
                <a16:creationId xmlns:a16="http://schemas.microsoft.com/office/drawing/2014/main" id="{5A4BF6ED-EEB4-C840-89EF-C9B22655B512}"/>
              </a:ext>
            </a:extLst>
          </p:cNvPr>
          <p:cNvPicPr>
            <a:picLocks noChangeAspect="1"/>
          </p:cNvPicPr>
          <p:nvPr/>
        </p:nvPicPr>
        <p:blipFill>
          <a:blip r:embed="rId7"/>
          <a:stretch>
            <a:fillRect/>
          </a:stretch>
        </p:blipFill>
        <p:spPr>
          <a:xfrm>
            <a:off x="6926438" y="1722825"/>
            <a:ext cx="812385" cy="812385"/>
          </a:xfrm>
          <a:prstGeom prst="rect">
            <a:avLst/>
          </a:prstGeom>
        </p:spPr>
      </p:pic>
      <p:sp>
        <p:nvSpPr>
          <p:cNvPr id="52" name="TextBox 51">
            <a:extLst>
              <a:ext uri="{FF2B5EF4-FFF2-40B4-BE49-F238E27FC236}">
                <a16:creationId xmlns:a16="http://schemas.microsoft.com/office/drawing/2014/main" id="{9C1A0B70-23A7-514B-8936-BE1FEC771E9E}"/>
              </a:ext>
            </a:extLst>
          </p:cNvPr>
          <p:cNvSpPr txBox="1"/>
          <p:nvPr/>
        </p:nvSpPr>
        <p:spPr>
          <a:xfrm>
            <a:off x="7738823" y="1951737"/>
            <a:ext cx="3468868" cy="400110"/>
          </a:xfrm>
          <a:prstGeom prst="rect">
            <a:avLst/>
          </a:prstGeom>
          <a:noFill/>
        </p:spPr>
        <p:txBody>
          <a:bodyPr wrap="square" rtlCol="0">
            <a:spAutoFit/>
          </a:bodyPr>
          <a:lstStyle/>
          <a:p>
            <a:r>
              <a:rPr lang="en-US" sz="2000" dirty="0"/>
              <a:t>more than 32,000 workers</a:t>
            </a:r>
            <a:endParaRPr lang="en-UA" sz="2000" dirty="0"/>
          </a:p>
        </p:txBody>
      </p:sp>
      <p:pic>
        <p:nvPicPr>
          <p:cNvPr id="53" name="Picture 52">
            <a:extLst>
              <a:ext uri="{FF2B5EF4-FFF2-40B4-BE49-F238E27FC236}">
                <a16:creationId xmlns:a16="http://schemas.microsoft.com/office/drawing/2014/main" id="{0AB9497C-9E91-9544-AF2D-D50E5C87D6AE}"/>
              </a:ext>
            </a:extLst>
          </p:cNvPr>
          <p:cNvPicPr>
            <a:picLocks noChangeAspect="1"/>
          </p:cNvPicPr>
          <p:nvPr/>
        </p:nvPicPr>
        <p:blipFill>
          <a:blip r:embed="rId8"/>
          <a:stretch>
            <a:fillRect/>
          </a:stretch>
        </p:blipFill>
        <p:spPr>
          <a:xfrm>
            <a:off x="6839191" y="3111147"/>
            <a:ext cx="812385" cy="812385"/>
          </a:xfrm>
          <a:prstGeom prst="rect">
            <a:avLst/>
          </a:prstGeom>
        </p:spPr>
      </p:pic>
      <p:sp>
        <p:nvSpPr>
          <p:cNvPr id="54" name="TextBox 53">
            <a:extLst>
              <a:ext uri="{FF2B5EF4-FFF2-40B4-BE49-F238E27FC236}">
                <a16:creationId xmlns:a16="http://schemas.microsoft.com/office/drawing/2014/main" id="{2733B434-8A3F-8D42-AC81-2AEBAC687457}"/>
              </a:ext>
            </a:extLst>
          </p:cNvPr>
          <p:cNvSpPr txBox="1"/>
          <p:nvPr/>
        </p:nvSpPr>
        <p:spPr>
          <a:xfrm>
            <a:off x="7738823" y="3317284"/>
            <a:ext cx="3339982" cy="400110"/>
          </a:xfrm>
          <a:prstGeom prst="rect">
            <a:avLst/>
          </a:prstGeom>
          <a:noFill/>
        </p:spPr>
        <p:txBody>
          <a:bodyPr wrap="square" rtlCol="0">
            <a:spAutoFit/>
          </a:bodyPr>
          <a:lstStyle/>
          <a:p>
            <a:r>
              <a:rPr lang="en-US" sz="2000" dirty="0" err="1"/>
              <a:t>NovaPoshta</a:t>
            </a:r>
            <a:r>
              <a:rPr lang="en-US" sz="2000" dirty="0"/>
              <a:t> Global</a:t>
            </a:r>
            <a:endParaRPr lang="en-UA" sz="2000" dirty="0"/>
          </a:p>
        </p:txBody>
      </p:sp>
      <p:sp>
        <p:nvSpPr>
          <p:cNvPr id="19" name="Right Arrow 18">
            <a:extLst>
              <a:ext uri="{FF2B5EF4-FFF2-40B4-BE49-F238E27FC236}">
                <a16:creationId xmlns:a16="http://schemas.microsoft.com/office/drawing/2014/main" id="{7E35A941-EC4B-EC47-AEA3-EDF1366C07DA}"/>
              </a:ext>
            </a:extLst>
          </p:cNvPr>
          <p:cNvSpPr/>
          <p:nvPr/>
        </p:nvSpPr>
        <p:spPr>
          <a:xfrm>
            <a:off x="-102016" y="-1177810"/>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0" name="Right Arrow 19">
            <a:extLst>
              <a:ext uri="{FF2B5EF4-FFF2-40B4-BE49-F238E27FC236}">
                <a16:creationId xmlns:a16="http://schemas.microsoft.com/office/drawing/2014/main" id="{5DD91665-98AA-E748-BC90-46753CB96F95}"/>
              </a:ext>
            </a:extLst>
          </p:cNvPr>
          <p:cNvSpPr/>
          <p:nvPr/>
        </p:nvSpPr>
        <p:spPr>
          <a:xfrm rot="10800000">
            <a:off x="-1441328" y="1075098"/>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56" name="TextBox 55">
            <a:extLst>
              <a:ext uri="{FF2B5EF4-FFF2-40B4-BE49-F238E27FC236}">
                <a16:creationId xmlns:a16="http://schemas.microsoft.com/office/drawing/2014/main" id="{A7DF6691-E168-4F44-A81F-61FDFA12E5EF}"/>
              </a:ext>
            </a:extLst>
          </p:cNvPr>
          <p:cNvSpPr txBox="1"/>
          <p:nvPr/>
        </p:nvSpPr>
        <p:spPr>
          <a:xfrm>
            <a:off x="1146964" y="697574"/>
            <a:ext cx="10321601" cy="584775"/>
          </a:xfrm>
          <a:prstGeom prst="rect">
            <a:avLst/>
          </a:prstGeom>
          <a:noFill/>
        </p:spPr>
        <p:txBody>
          <a:bodyPr wrap="square" rtlCol="0">
            <a:spAutoFit/>
          </a:bodyPr>
          <a:lstStyle/>
          <a:p>
            <a:pPr algn="ctr"/>
            <a:r>
              <a:rPr lang="en-US" sz="3200" dirty="0">
                <a:solidFill>
                  <a:schemeClr val="bg1"/>
                </a:solidFill>
              </a:rPr>
              <a:t>In 2020, Nova </a:t>
            </a:r>
            <a:r>
              <a:rPr lang="en-US" sz="3200" dirty="0" err="1">
                <a:solidFill>
                  <a:schemeClr val="bg1"/>
                </a:solidFill>
              </a:rPr>
              <a:t>Poshta’s</a:t>
            </a:r>
            <a:r>
              <a:rPr lang="en-US" sz="3200" dirty="0">
                <a:solidFill>
                  <a:schemeClr val="bg1"/>
                </a:solidFill>
              </a:rPr>
              <a:t> net profit grew by 26.6% - up to</a:t>
            </a:r>
            <a:endParaRPr lang="en-UA" sz="3200" dirty="0">
              <a:solidFill>
                <a:schemeClr val="bg1"/>
              </a:solidFill>
            </a:endParaRPr>
          </a:p>
        </p:txBody>
      </p:sp>
      <p:sp>
        <p:nvSpPr>
          <p:cNvPr id="57" name="TextBox 56">
            <a:extLst>
              <a:ext uri="{FF2B5EF4-FFF2-40B4-BE49-F238E27FC236}">
                <a16:creationId xmlns:a16="http://schemas.microsoft.com/office/drawing/2014/main" id="{A7B11E25-175F-6C43-B6B2-D66018B0E0FA}"/>
              </a:ext>
            </a:extLst>
          </p:cNvPr>
          <p:cNvSpPr txBox="1"/>
          <p:nvPr/>
        </p:nvSpPr>
        <p:spPr>
          <a:xfrm>
            <a:off x="2164081" y="1313533"/>
            <a:ext cx="7609838" cy="1200329"/>
          </a:xfrm>
          <a:prstGeom prst="rect">
            <a:avLst/>
          </a:prstGeom>
          <a:noFill/>
        </p:spPr>
        <p:txBody>
          <a:bodyPr wrap="square" rtlCol="0">
            <a:spAutoFit/>
          </a:bodyPr>
          <a:lstStyle/>
          <a:p>
            <a:r>
              <a:rPr lang="en-US" sz="7200" dirty="0">
                <a:solidFill>
                  <a:schemeClr val="bg1"/>
                </a:solidFill>
              </a:rPr>
              <a:t>16 903 000 000</a:t>
            </a:r>
            <a:endParaRPr lang="en-UA" sz="7200" dirty="0"/>
          </a:p>
        </p:txBody>
      </p:sp>
      <p:sp>
        <p:nvSpPr>
          <p:cNvPr id="58" name="TextBox 57">
            <a:extLst>
              <a:ext uri="{FF2B5EF4-FFF2-40B4-BE49-F238E27FC236}">
                <a16:creationId xmlns:a16="http://schemas.microsoft.com/office/drawing/2014/main" id="{C0EB8649-02F5-B54F-BAAC-68696042DF40}"/>
              </a:ext>
            </a:extLst>
          </p:cNvPr>
          <p:cNvSpPr txBox="1"/>
          <p:nvPr/>
        </p:nvSpPr>
        <p:spPr>
          <a:xfrm>
            <a:off x="8068033" y="1315394"/>
            <a:ext cx="1927789" cy="1200329"/>
          </a:xfrm>
          <a:prstGeom prst="rect">
            <a:avLst/>
          </a:prstGeom>
          <a:noFill/>
        </p:spPr>
        <p:txBody>
          <a:bodyPr wrap="square" rtlCol="0">
            <a:spAutoFit/>
          </a:bodyPr>
          <a:lstStyle/>
          <a:p>
            <a:r>
              <a:rPr lang="en-US" sz="7200" dirty="0">
                <a:solidFill>
                  <a:schemeClr val="bg1"/>
                </a:solidFill>
              </a:rPr>
              <a:t>UAH</a:t>
            </a:r>
            <a:endParaRPr lang="en-UA" sz="7200" dirty="0"/>
          </a:p>
        </p:txBody>
      </p:sp>
      <p:pic>
        <p:nvPicPr>
          <p:cNvPr id="60" name="Picture 59">
            <a:extLst>
              <a:ext uri="{FF2B5EF4-FFF2-40B4-BE49-F238E27FC236}">
                <a16:creationId xmlns:a16="http://schemas.microsoft.com/office/drawing/2014/main" id="{9BD61866-3D84-514A-9D8D-A74E088BC140}"/>
              </a:ext>
            </a:extLst>
          </p:cNvPr>
          <p:cNvPicPr>
            <a:picLocks noChangeAspect="1"/>
          </p:cNvPicPr>
          <p:nvPr/>
        </p:nvPicPr>
        <p:blipFill>
          <a:blip r:embed="rId9"/>
          <a:stretch>
            <a:fillRect/>
          </a:stretch>
        </p:blipFill>
        <p:spPr>
          <a:xfrm>
            <a:off x="7249290" y="2585016"/>
            <a:ext cx="3666812" cy="3666812"/>
          </a:xfrm>
          <a:prstGeom prst="rect">
            <a:avLst/>
          </a:prstGeom>
        </p:spPr>
      </p:pic>
      <p:sp>
        <p:nvSpPr>
          <p:cNvPr id="61" name="TextBox 60">
            <a:extLst>
              <a:ext uri="{FF2B5EF4-FFF2-40B4-BE49-F238E27FC236}">
                <a16:creationId xmlns:a16="http://schemas.microsoft.com/office/drawing/2014/main" id="{5FC0FAE9-84D2-EC43-972E-5FEF95B2B19C}"/>
              </a:ext>
            </a:extLst>
          </p:cNvPr>
          <p:cNvSpPr txBox="1"/>
          <p:nvPr/>
        </p:nvSpPr>
        <p:spPr>
          <a:xfrm>
            <a:off x="1548726" y="3047698"/>
            <a:ext cx="5377712" cy="1200329"/>
          </a:xfrm>
          <a:prstGeom prst="rect">
            <a:avLst/>
          </a:prstGeom>
          <a:noFill/>
        </p:spPr>
        <p:txBody>
          <a:bodyPr wrap="square" rtlCol="0">
            <a:spAutoFit/>
          </a:bodyPr>
          <a:lstStyle/>
          <a:p>
            <a:r>
              <a:rPr lang="en-US" sz="3600" dirty="0">
                <a:solidFill>
                  <a:schemeClr val="bg1"/>
                </a:solidFill>
              </a:rPr>
              <a:t>Paid in taxes and fees to state and local budgets:</a:t>
            </a:r>
            <a:endParaRPr lang="en-UA" sz="3600" dirty="0">
              <a:solidFill>
                <a:schemeClr val="bg1"/>
              </a:solidFill>
            </a:endParaRPr>
          </a:p>
        </p:txBody>
      </p:sp>
      <p:sp>
        <p:nvSpPr>
          <p:cNvPr id="62" name="TextBox 61">
            <a:extLst>
              <a:ext uri="{FF2B5EF4-FFF2-40B4-BE49-F238E27FC236}">
                <a16:creationId xmlns:a16="http://schemas.microsoft.com/office/drawing/2014/main" id="{36B7253C-E883-8E4D-B115-6DCAAF3B36DE}"/>
              </a:ext>
            </a:extLst>
          </p:cNvPr>
          <p:cNvSpPr txBox="1"/>
          <p:nvPr/>
        </p:nvSpPr>
        <p:spPr>
          <a:xfrm>
            <a:off x="1927738" y="4268127"/>
            <a:ext cx="3750081" cy="646331"/>
          </a:xfrm>
          <a:prstGeom prst="rect">
            <a:avLst/>
          </a:prstGeom>
          <a:noFill/>
        </p:spPr>
        <p:txBody>
          <a:bodyPr wrap="square" rtlCol="0">
            <a:spAutoFit/>
          </a:bodyPr>
          <a:lstStyle/>
          <a:p>
            <a:r>
              <a:rPr lang="uk-UA" sz="3600" dirty="0">
                <a:solidFill>
                  <a:schemeClr val="bg1"/>
                </a:solidFill>
              </a:rPr>
              <a:t>5 </a:t>
            </a:r>
            <a:r>
              <a:rPr lang="en-US" sz="3600" dirty="0">
                <a:solidFill>
                  <a:schemeClr val="bg1"/>
                </a:solidFill>
              </a:rPr>
              <a:t>000 000 000 UAH</a:t>
            </a:r>
            <a:endParaRPr lang="en-UA" sz="3600" dirty="0">
              <a:solidFill>
                <a:schemeClr val="bg1"/>
              </a:solidFill>
            </a:endParaRPr>
          </a:p>
        </p:txBody>
      </p:sp>
    </p:spTree>
    <p:extLst>
      <p:ext uri="{BB962C8B-B14F-4D97-AF65-F5344CB8AC3E}">
        <p14:creationId xmlns:p14="http://schemas.microsoft.com/office/powerpoint/2010/main" val="12096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0-#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par>
                          <p:cTn id="21" fill="hold">
                            <p:stCondLst>
                              <p:cond delay="2000"/>
                            </p:stCondLst>
                            <p:childTnLst>
                              <p:par>
                                <p:cTn id="22" presetID="38" presetClass="entr" presetSubtype="0" accel="50000" fill="hold" grpId="0" nodeType="afterEffect">
                                  <p:stCondLst>
                                    <p:cond delay="0"/>
                                  </p:stCondLst>
                                  <p:iterate type="lt">
                                    <p:tmPct val="50000"/>
                                  </p:iterate>
                                  <p:childTnLst>
                                    <p:set>
                                      <p:cBhvr>
                                        <p:cTn id="23" dur="1" fill="hold">
                                          <p:stCondLst>
                                            <p:cond delay="0"/>
                                          </p:stCondLst>
                                        </p:cTn>
                                        <p:tgtEl>
                                          <p:spTgt spid="57"/>
                                        </p:tgtEl>
                                        <p:attrNameLst>
                                          <p:attrName>style.visibility</p:attrName>
                                        </p:attrNameLst>
                                      </p:cBhvr>
                                      <p:to>
                                        <p:strVal val="visible"/>
                                      </p:to>
                                    </p:set>
                                    <p:set>
                                      <p:cBhvr>
                                        <p:cTn id="24" dur="273" fill="hold">
                                          <p:stCondLst>
                                            <p:cond delay="0"/>
                                          </p:stCondLst>
                                        </p:cTn>
                                        <p:tgtEl>
                                          <p:spTgt spid="57"/>
                                        </p:tgtEl>
                                        <p:attrNameLst>
                                          <p:attrName>style.rotation</p:attrName>
                                        </p:attrNameLst>
                                      </p:cBhvr>
                                      <p:to>
                                        <p:strVal val="-45.0"/>
                                      </p:to>
                                    </p:set>
                                    <p:anim calcmode="lin" valueType="num">
                                      <p:cBhvr>
                                        <p:cTn id="25" dur="273" fill="hold">
                                          <p:stCondLst>
                                            <p:cond delay="273"/>
                                          </p:stCondLst>
                                        </p:cTn>
                                        <p:tgtEl>
                                          <p:spTgt spid="57"/>
                                        </p:tgtEl>
                                        <p:attrNameLst>
                                          <p:attrName>style.rotation</p:attrName>
                                        </p:attrNameLst>
                                      </p:cBhvr>
                                      <p:tavLst>
                                        <p:tav tm="0">
                                          <p:val>
                                            <p:fltVal val="-45"/>
                                          </p:val>
                                        </p:tav>
                                        <p:tav tm="69900">
                                          <p:val>
                                            <p:fltVal val="45"/>
                                          </p:val>
                                        </p:tav>
                                        <p:tav tm="100000">
                                          <p:val>
                                            <p:fltVal val="0"/>
                                          </p:val>
                                        </p:tav>
                                      </p:tavLst>
                                    </p:anim>
                                    <p:anim calcmode="lin" valueType="num">
                                      <p:cBhvr>
                                        <p:cTn id="26" dur="273" fill="hold">
                                          <p:stCondLst>
                                            <p:cond delay="0"/>
                                          </p:stCondLst>
                                        </p:cTn>
                                        <p:tgtEl>
                                          <p:spTgt spid="57"/>
                                        </p:tgtEl>
                                        <p:attrNameLst>
                                          <p:attrName>ppt_y</p:attrName>
                                        </p:attrNameLst>
                                      </p:cBhvr>
                                      <p:tavLst>
                                        <p:tav tm="0">
                                          <p:val>
                                            <p:strVal val="#ppt_y-1"/>
                                          </p:val>
                                        </p:tav>
                                        <p:tav tm="100000">
                                          <p:val>
                                            <p:strVal val="#ppt_y-(0.354*#ppt_w-0.172*#ppt_h)"/>
                                          </p:val>
                                        </p:tav>
                                      </p:tavLst>
                                    </p:anim>
                                    <p:anim calcmode="lin" valueType="num">
                                      <p:cBhvr>
                                        <p:cTn id="27" dur="94" decel="50000" autoRev="1" fill="hold">
                                          <p:stCondLst>
                                            <p:cond delay="273"/>
                                          </p:stCondLst>
                                        </p:cTn>
                                        <p:tgtEl>
                                          <p:spTgt spid="57"/>
                                        </p:tgtEl>
                                        <p:attrNameLst>
                                          <p:attrName>ppt_y</p:attrName>
                                        </p:attrNameLst>
                                      </p:cBhvr>
                                      <p:tavLst>
                                        <p:tav tm="0">
                                          <p:val>
                                            <p:strVal val="#ppt_y-(0.354*#ppt_w-0.172*#ppt_h)"/>
                                          </p:val>
                                        </p:tav>
                                        <p:tav tm="100000">
                                          <p:val>
                                            <p:strVal val="#ppt_y-(0.354*#ppt_w-0.172*#ppt_h)-#ppt_h/2"/>
                                          </p:val>
                                        </p:tav>
                                      </p:tavLst>
                                    </p:anim>
                                    <p:anim calcmode="lin" valueType="num">
                                      <p:cBhvr>
                                        <p:cTn id="28" dur="82" fill="hold">
                                          <p:stCondLst>
                                            <p:cond delay="518"/>
                                          </p:stCondLst>
                                        </p:cTn>
                                        <p:tgtEl>
                                          <p:spTgt spid="57"/>
                                        </p:tgtEl>
                                        <p:attrNameLst>
                                          <p:attrName>ppt_y</p:attrName>
                                        </p:attrNameLst>
                                      </p:cBhvr>
                                      <p:tavLst>
                                        <p:tav tm="0">
                                          <p:val>
                                            <p:strVal val="#ppt_y-(0.354*#ppt_w-0.172*#ppt_h)"/>
                                          </p:val>
                                        </p:tav>
                                        <p:tav tm="100000">
                                          <p:val>
                                            <p:strVal val="#ppt_y"/>
                                          </p:val>
                                        </p:tav>
                                      </p:tavLst>
                                    </p:anim>
                                  </p:childTnLst>
                                </p:cTn>
                              </p:par>
                            </p:childTnLst>
                          </p:cTn>
                        </p:par>
                        <p:par>
                          <p:cTn id="29" fill="hold">
                            <p:stCondLst>
                              <p:cond delay="5600"/>
                            </p:stCondLst>
                            <p:childTnLst>
                              <p:par>
                                <p:cTn id="30" presetID="22" presetClass="entr" presetSubtype="8"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par>
                                <p:cTn id="38" presetID="22" presetClass="entr" presetSubtype="8" fill="hold" grpId="1" nodeType="withEffect">
                                  <p:stCondLst>
                                    <p:cond delay="0"/>
                                  </p:stCondLst>
                                  <p:iterate type="lt">
                                    <p:tmPct val="0"/>
                                  </p:iterate>
                                  <p:childTnLst>
                                    <p:set>
                                      <p:cBhvr>
                                        <p:cTn id="39" dur="1" fill="hold">
                                          <p:stCondLst>
                                            <p:cond delay="0"/>
                                          </p:stCondLst>
                                        </p:cTn>
                                        <p:tgtEl>
                                          <p:spTgt spid="62"/>
                                        </p:tgtEl>
                                        <p:attrNameLst>
                                          <p:attrName>style.visibility</p:attrName>
                                        </p:attrNameLst>
                                      </p:cBhvr>
                                      <p:to>
                                        <p:strVal val="visible"/>
                                      </p:to>
                                    </p:set>
                                    <p:animEffect transition="in" filter="wipe(left)">
                                      <p:cBhvr>
                                        <p:cTn id="40" dur="500"/>
                                        <p:tgtEl>
                                          <p:spTgt spid="62"/>
                                        </p:tgtEl>
                                      </p:cBhvr>
                                    </p:animEffect>
                                  </p:childTnLst>
                                </p:cTn>
                              </p:par>
                            </p:childTnLst>
                          </p:cTn>
                        </p:par>
                        <p:par>
                          <p:cTn id="41" fill="hold">
                            <p:stCondLst>
                              <p:cond delay="500"/>
                            </p:stCondLst>
                            <p:childTnLst>
                              <p:par>
                                <p:cTn id="42" presetID="18" presetClass="entr" presetSubtype="12" fill="hold" nodeType="afterEffect">
                                  <p:stCondLst>
                                    <p:cond delay="500"/>
                                  </p:stCondLst>
                                  <p:childTnLst>
                                    <p:set>
                                      <p:cBhvr>
                                        <p:cTn id="43" dur="1" fill="hold">
                                          <p:stCondLst>
                                            <p:cond delay="0"/>
                                          </p:stCondLst>
                                        </p:cTn>
                                        <p:tgtEl>
                                          <p:spTgt spid="60"/>
                                        </p:tgtEl>
                                        <p:attrNameLst>
                                          <p:attrName>style.visibility</p:attrName>
                                        </p:attrNameLst>
                                      </p:cBhvr>
                                      <p:to>
                                        <p:strVal val="visible"/>
                                      </p:to>
                                    </p:set>
                                    <p:animEffect transition="in" filter="strips(downLeft)">
                                      <p:cBhvr>
                                        <p:cTn id="4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20" grpId="0" animBg="1"/>
      <p:bldP spid="56" grpId="0"/>
      <p:bldP spid="57" grpId="0"/>
      <p:bldP spid="58" grpId="0"/>
      <p:bldP spid="61" grpId="0"/>
      <p:bldP spid="62"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2474047-6FDE-1A41-BC8E-91ED5986A91A}"/>
              </a:ext>
            </a:extLst>
          </p:cNvPr>
          <p:cNvGrpSpPr/>
          <p:nvPr/>
        </p:nvGrpSpPr>
        <p:grpSpPr>
          <a:xfrm>
            <a:off x="1146964" y="697574"/>
            <a:ext cx="10321601" cy="5554254"/>
            <a:chOff x="1146964" y="697574"/>
            <a:chExt cx="10321601" cy="5554254"/>
          </a:xfrm>
        </p:grpSpPr>
        <p:sp>
          <p:nvSpPr>
            <p:cNvPr id="28" name="TextBox 27">
              <a:extLst>
                <a:ext uri="{FF2B5EF4-FFF2-40B4-BE49-F238E27FC236}">
                  <a16:creationId xmlns:a16="http://schemas.microsoft.com/office/drawing/2014/main" id="{A20688EF-5BF2-EC44-A225-A14E5210E742}"/>
                </a:ext>
              </a:extLst>
            </p:cNvPr>
            <p:cNvSpPr txBox="1"/>
            <p:nvPr/>
          </p:nvSpPr>
          <p:spPr>
            <a:xfrm>
              <a:off x="1146964" y="697574"/>
              <a:ext cx="10321601" cy="584775"/>
            </a:xfrm>
            <a:prstGeom prst="rect">
              <a:avLst/>
            </a:prstGeom>
            <a:noFill/>
          </p:spPr>
          <p:txBody>
            <a:bodyPr wrap="square" rtlCol="0">
              <a:spAutoFit/>
            </a:bodyPr>
            <a:lstStyle/>
            <a:p>
              <a:pPr algn="ctr"/>
              <a:r>
                <a:rPr lang="en-US" sz="3200" dirty="0">
                  <a:solidFill>
                    <a:schemeClr val="bg1"/>
                  </a:solidFill>
                </a:rPr>
                <a:t>In 2020, Nova </a:t>
              </a:r>
              <a:r>
                <a:rPr lang="en-US" sz="3200" dirty="0" err="1">
                  <a:solidFill>
                    <a:schemeClr val="bg1"/>
                  </a:solidFill>
                </a:rPr>
                <a:t>Poshta’s</a:t>
              </a:r>
              <a:r>
                <a:rPr lang="en-US" sz="3200" dirty="0">
                  <a:solidFill>
                    <a:schemeClr val="bg1"/>
                  </a:solidFill>
                </a:rPr>
                <a:t> net profit grew by 26.6% - up to</a:t>
              </a:r>
              <a:endParaRPr lang="en-UA" sz="3200" dirty="0">
                <a:solidFill>
                  <a:schemeClr val="bg1"/>
                </a:solidFill>
              </a:endParaRPr>
            </a:p>
          </p:txBody>
        </p:sp>
        <p:sp>
          <p:nvSpPr>
            <p:cNvPr id="29" name="TextBox 28">
              <a:extLst>
                <a:ext uri="{FF2B5EF4-FFF2-40B4-BE49-F238E27FC236}">
                  <a16:creationId xmlns:a16="http://schemas.microsoft.com/office/drawing/2014/main" id="{26037829-A17C-C441-86CC-FE1C30E43BDE}"/>
                </a:ext>
              </a:extLst>
            </p:cNvPr>
            <p:cNvSpPr txBox="1"/>
            <p:nvPr/>
          </p:nvSpPr>
          <p:spPr>
            <a:xfrm>
              <a:off x="2164081" y="1313533"/>
              <a:ext cx="7609838" cy="1200329"/>
            </a:xfrm>
            <a:prstGeom prst="rect">
              <a:avLst/>
            </a:prstGeom>
            <a:noFill/>
          </p:spPr>
          <p:txBody>
            <a:bodyPr wrap="square" rtlCol="0">
              <a:spAutoFit/>
            </a:bodyPr>
            <a:lstStyle/>
            <a:p>
              <a:r>
                <a:rPr lang="en-US" sz="7200" dirty="0">
                  <a:solidFill>
                    <a:schemeClr val="bg1"/>
                  </a:solidFill>
                </a:rPr>
                <a:t>16 903 000 000</a:t>
              </a:r>
              <a:endParaRPr lang="en-UA" sz="7200" dirty="0"/>
            </a:p>
          </p:txBody>
        </p:sp>
        <p:pic>
          <p:nvPicPr>
            <p:cNvPr id="30" name="Picture 29">
              <a:extLst>
                <a:ext uri="{FF2B5EF4-FFF2-40B4-BE49-F238E27FC236}">
                  <a16:creationId xmlns:a16="http://schemas.microsoft.com/office/drawing/2014/main" id="{DF17201C-8A58-044F-A46A-A769B7C2A4E8}"/>
                </a:ext>
              </a:extLst>
            </p:cNvPr>
            <p:cNvPicPr>
              <a:picLocks noChangeAspect="1"/>
            </p:cNvPicPr>
            <p:nvPr/>
          </p:nvPicPr>
          <p:blipFill>
            <a:blip r:embed="rId2"/>
            <a:stretch>
              <a:fillRect/>
            </a:stretch>
          </p:blipFill>
          <p:spPr>
            <a:xfrm>
              <a:off x="7249290" y="2585016"/>
              <a:ext cx="3666812" cy="3666812"/>
            </a:xfrm>
            <a:prstGeom prst="rect">
              <a:avLst/>
            </a:prstGeom>
          </p:spPr>
        </p:pic>
        <p:sp>
          <p:nvSpPr>
            <p:cNvPr id="31" name="TextBox 30">
              <a:extLst>
                <a:ext uri="{FF2B5EF4-FFF2-40B4-BE49-F238E27FC236}">
                  <a16:creationId xmlns:a16="http://schemas.microsoft.com/office/drawing/2014/main" id="{60992765-3880-1C4A-80FE-1355C2796380}"/>
                </a:ext>
              </a:extLst>
            </p:cNvPr>
            <p:cNvSpPr txBox="1"/>
            <p:nvPr/>
          </p:nvSpPr>
          <p:spPr>
            <a:xfrm>
              <a:off x="1548726" y="3047698"/>
              <a:ext cx="5377712" cy="1200329"/>
            </a:xfrm>
            <a:prstGeom prst="rect">
              <a:avLst/>
            </a:prstGeom>
            <a:noFill/>
          </p:spPr>
          <p:txBody>
            <a:bodyPr wrap="square" rtlCol="0">
              <a:spAutoFit/>
            </a:bodyPr>
            <a:lstStyle/>
            <a:p>
              <a:r>
                <a:rPr lang="en-US" sz="3600" dirty="0">
                  <a:solidFill>
                    <a:schemeClr val="bg1"/>
                  </a:solidFill>
                </a:rPr>
                <a:t>Paid in taxes and fees to state and local budgets:</a:t>
              </a:r>
              <a:endParaRPr lang="en-UA" sz="3600" dirty="0">
                <a:solidFill>
                  <a:schemeClr val="bg1"/>
                </a:solidFill>
              </a:endParaRPr>
            </a:p>
          </p:txBody>
        </p:sp>
        <p:sp>
          <p:nvSpPr>
            <p:cNvPr id="32" name="TextBox 31">
              <a:extLst>
                <a:ext uri="{FF2B5EF4-FFF2-40B4-BE49-F238E27FC236}">
                  <a16:creationId xmlns:a16="http://schemas.microsoft.com/office/drawing/2014/main" id="{C03B0CF4-FCEE-2342-AE7E-899905CA3FB6}"/>
                </a:ext>
              </a:extLst>
            </p:cNvPr>
            <p:cNvSpPr txBox="1"/>
            <p:nvPr/>
          </p:nvSpPr>
          <p:spPr>
            <a:xfrm>
              <a:off x="1927738" y="4268127"/>
              <a:ext cx="3750081" cy="646331"/>
            </a:xfrm>
            <a:prstGeom prst="rect">
              <a:avLst/>
            </a:prstGeom>
            <a:noFill/>
          </p:spPr>
          <p:txBody>
            <a:bodyPr wrap="square" rtlCol="0">
              <a:spAutoFit/>
            </a:bodyPr>
            <a:lstStyle/>
            <a:p>
              <a:r>
                <a:rPr lang="uk-UA" sz="3600" dirty="0">
                  <a:solidFill>
                    <a:schemeClr val="bg1"/>
                  </a:solidFill>
                </a:rPr>
                <a:t>5 </a:t>
              </a:r>
              <a:r>
                <a:rPr lang="en-US" sz="3600" dirty="0">
                  <a:solidFill>
                    <a:schemeClr val="bg1"/>
                  </a:solidFill>
                </a:rPr>
                <a:t>000 000 000 UAH</a:t>
              </a:r>
              <a:endParaRPr lang="en-UA" sz="3600" dirty="0">
                <a:solidFill>
                  <a:schemeClr val="bg1"/>
                </a:solidFill>
              </a:endParaRPr>
            </a:p>
          </p:txBody>
        </p:sp>
      </p:grpSp>
      <p:sp>
        <p:nvSpPr>
          <p:cNvPr id="37" name="TextBox 36">
            <a:extLst>
              <a:ext uri="{FF2B5EF4-FFF2-40B4-BE49-F238E27FC236}">
                <a16:creationId xmlns:a16="http://schemas.microsoft.com/office/drawing/2014/main" id="{3DB16E32-9E07-6841-B931-2AA985FC6DD6}"/>
              </a:ext>
            </a:extLst>
          </p:cNvPr>
          <p:cNvSpPr txBox="1"/>
          <p:nvPr/>
        </p:nvSpPr>
        <p:spPr>
          <a:xfrm>
            <a:off x="8068033" y="1315394"/>
            <a:ext cx="1927789" cy="1200329"/>
          </a:xfrm>
          <a:prstGeom prst="rect">
            <a:avLst/>
          </a:prstGeom>
          <a:noFill/>
        </p:spPr>
        <p:txBody>
          <a:bodyPr wrap="square" rtlCol="0">
            <a:spAutoFit/>
          </a:bodyPr>
          <a:lstStyle/>
          <a:p>
            <a:r>
              <a:rPr lang="en-US" sz="7200" dirty="0">
                <a:solidFill>
                  <a:schemeClr val="bg1"/>
                </a:solidFill>
              </a:rPr>
              <a:t>UAH</a:t>
            </a:r>
            <a:endParaRPr lang="en-UA" sz="7200" dirty="0"/>
          </a:p>
        </p:txBody>
      </p:sp>
      <p:sp>
        <p:nvSpPr>
          <p:cNvPr id="38" name="Right Arrow 37">
            <a:extLst>
              <a:ext uri="{FF2B5EF4-FFF2-40B4-BE49-F238E27FC236}">
                <a16:creationId xmlns:a16="http://schemas.microsoft.com/office/drawing/2014/main" id="{386EB0CE-A7C7-3B4D-BD08-AE658954F18F}"/>
              </a:ext>
            </a:extLst>
          </p:cNvPr>
          <p:cNvSpPr/>
          <p:nvPr/>
        </p:nvSpPr>
        <p:spPr>
          <a:xfrm>
            <a:off x="-48987" y="3431109"/>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39" name="Right Arrow 38">
            <a:extLst>
              <a:ext uri="{FF2B5EF4-FFF2-40B4-BE49-F238E27FC236}">
                <a16:creationId xmlns:a16="http://schemas.microsoft.com/office/drawing/2014/main" id="{F13E0D78-9581-AC4E-9B8B-39537AB032B6}"/>
              </a:ext>
            </a:extLst>
          </p:cNvPr>
          <p:cNvSpPr/>
          <p:nvPr/>
        </p:nvSpPr>
        <p:spPr>
          <a:xfrm rot="10800000">
            <a:off x="-1409699" y="979982"/>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40" name="Right Arrow 39">
            <a:extLst>
              <a:ext uri="{FF2B5EF4-FFF2-40B4-BE49-F238E27FC236}">
                <a16:creationId xmlns:a16="http://schemas.microsoft.com/office/drawing/2014/main" id="{AB0CAB8F-537E-D44C-813F-87B6F4F6F081}"/>
              </a:ext>
            </a:extLst>
          </p:cNvPr>
          <p:cNvSpPr/>
          <p:nvPr/>
        </p:nvSpPr>
        <p:spPr>
          <a:xfrm>
            <a:off x="-102014" y="-1236685"/>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41" name="TextBox 40">
            <a:extLst>
              <a:ext uri="{FF2B5EF4-FFF2-40B4-BE49-F238E27FC236}">
                <a16:creationId xmlns:a16="http://schemas.microsoft.com/office/drawing/2014/main" id="{D7B057F5-C3C4-524A-9D59-D06AF16B2BEF}"/>
              </a:ext>
            </a:extLst>
          </p:cNvPr>
          <p:cNvSpPr txBox="1"/>
          <p:nvPr/>
        </p:nvSpPr>
        <p:spPr>
          <a:xfrm>
            <a:off x="1039195" y="631117"/>
            <a:ext cx="3904620" cy="830997"/>
          </a:xfrm>
          <a:prstGeom prst="rect">
            <a:avLst/>
          </a:prstGeom>
          <a:noFill/>
        </p:spPr>
        <p:txBody>
          <a:bodyPr wrap="square" rtlCol="0">
            <a:spAutoFit/>
          </a:bodyPr>
          <a:lstStyle/>
          <a:p>
            <a:r>
              <a:rPr lang="en-UA" sz="4800" b="1" dirty="0">
                <a:latin typeface="Franklin Gothic Medium" panose="020B0603020102020204" pitchFamily="34" charset="0"/>
              </a:rPr>
              <a:t>Now we’ll talk</a:t>
            </a:r>
          </a:p>
        </p:txBody>
      </p:sp>
      <p:sp>
        <p:nvSpPr>
          <p:cNvPr id="42" name="TextBox 41">
            <a:extLst>
              <a:ext uri="{FF2B5EF4-FFF2-40B4-BE49-F238E27FC236}">
                <a16:creationId xmlns:a16="http://schemas.microsoft.com/office/drawing/2014/main" id="{8F1EC19C-8D75-6745-BA07-99966FF45E1D}"/>
              </a:ext>
            </a:extLst>
          </p:cNvPr>
          <p:cNvSpPr txBox="1"/>
          <p:nvPr/>
        </p:nvSpPr>
        <p:spPr>
          <a:xfrm>
            <a:off x="1433815" y="1413515"/>
            <a:ext cx="4422475" cy="4353499"/>
          </a:xfrm>
          <a:prstGeom prst="rect">
            <a:avLst/>
          </a:prstGeom>
          <a:noFill/>
        </p:spPr>
        <p:txBody>
          <a:bodyPr wrap="square" rtlCol="0">
            <a:spAutoFit/>
          </a:bodyPr>
          <a:lstStyle/>
          <a:p>
            <a:pPr marL="342900" indent="-342900">
              <a:lnSpc>
                <a:spcPct val="200000"/>
              </a:lnSpc>
              <a:buFont typeface="+mj-lt"/>
              <a:buAutoNum type="arabicPeriod"/>
            </a:pPr>
            <a:r>
              <a:rPr lang="en-UA" sz="3600" dirty="0">
                <a:latin typeface="Franklin Gothic Medium" panose="020B0603020102020204" pitchFamily="34" charset="0"/>
              </a:rPr>
              <a:t>SDLC</a:t>
            </a:r>
          </a:p>
          <a:p>
            <a:pPr marL="342900" indent="-342900">
              <a:lnSpc>
                <a:spcPct val="200000"/>
              </a:lnSpc>
              <a:buFont typeface="+mj-lt"/>
              <a:buAutoNum type="arabicPeriod"/>
            </a:pPr>
            <a:r>
              <a:rPr lang="en-US" sz="3600" dirty="0">
                <a:latin typeface="Franklin Gothic Medium" panose="020B0603020102020204" pitchFamily="34" charset="0"/>
              </a:rPr>
              <a:t>Target audience</a:t>
            </a:r>
          </a:p>
          <a:p>
            <a:pPr marL="342900" indent="-342900">
              <a:lnSpc>
                <a:spcPct val="200000"/>
              </a:lnSpc>
              <a:buFont typeface="+mj-lt"/>
              <a:buAutoNum type="arabicPeriod"/>
            </a:pPr>
            <a:r>
              <a:rPr lang="en-US" sz="3600" dirty="0">
                <a:latin typeface="Franklin Gothic Medium" panose="020B0603020102020204" pitchFamily="34" charset="0"/>
              </a:rPr>
              <a:t>Stakeholders</a:t>
            </a:r>
          </a:p>
          <a:p>
            <a:pPr marL="342900" indent="-342900">
              <a:lnSpc>
                <a:spcPct val="200000"/>
              </a:lnSpc>
              <a:buFont typeface="+mj-lt"/>
              <a:buAutoNum type="arabicPeriod"/>
            </a:pPr>
            <a:r>
              <a:rPr lang="en-US" sz="3600" dirty="0" err="1">
                <a:latin typeface="Franklin Gothic Medium" panose="020B0603020102020204" pitchFamily="34" charset="0"/>
              </a:rPr>
              <a:t>Requirments</a:t>
            </a:r>
            <a:endParaRPr lang="en-UA" sz="3600" dirty="0">
              <a:latin typeface="Franklin Gothic Medium" panose="020B0603020102020204" pitchFamily="34" charset="0"/>
            </a:endParaRPr>
          </a:p>
        </p:txBody>
      </p:sp>
      <p:sp>
        <p:nvSpPr>
          <p:cNvPr id="14" name="TextBox 13">
            <a:extLst>
              <a:ext uri="{FF2B5EF4-FFF2-40B4-BE49-F238E27FC236}">
                <a16:creationId xmlns:a16="http://schemas.microsoft.com/office/drawing/2014/main" id="{9FF43F2F-4E16-8743-9A30-49D403F81017}"/>
              </a:ext>
            </a:extLst>
          </p:cNvPr>
          <p:cNvSpPr txBox="1"/>
          <p:nvPr/>
        </p:nvSpPr>
        <p:spPr>
          <a:xfrm>
            <a:off x="4835023" y="631117"/>
            <a:ext cx="3233010" cy="830997"/>
          </a:xfrm>
          <a:prstGeom prst="rect">
            <a:avLst/>
          </a:prstGeom>
          <a:noFill/>
        </p:spPr>
        <p:txBody>
          <a:bodyPr wrap="square" rtlCol="0">
            <a:spAutoFit/>
          </a:bodyPr>
          <a:lstStyle/>
          <a:p>
            <a:r>
              <a:rPr lang="en-GB" sz="4800" b="1" dirty="0">
                <a:latin typeface="Franklin Gothic Medium" panose="020B0603020102020204" pitchFamily="34" charset="0"/>
              </a:rPr>
              <a:t>a</a:t>
            </a:r>
            <a:r>
              <a:rPr lang="en-UA" sz="4800" b="1" dirty="0">
                <a:latin typeface="Franklin Gothic Medium" panose="020B0603020102020204" pitchFamily="34" charset="0"/>
              </a:rPr>
              <a:t> bit about:</a:t>
            </a:r>
          </a:p>
        </p:txBody>
      </p:sp>
      <p:sp>
        <p:nvSpPr>
          <p:cNvPr id="15" name="TextBox 14">
            <a:extLst>
              <a:ext uri="{FF2B5EF4-FFF2-40B4-BE49-F238E27FC236}">
                <a16:creationId xmlns:a16="http://schemas.microsoft.com/office/drawing/2014/main" id="{EDD323CF-860B-EB4E-9451-5DCA347294F9}"/>
              </a:ext>
            </a:extLst>
          </p:cNvPr>
          <p:cNvSpPr txBox="1"/>
          <p:nvPr/>
        </p:nvSpPr>
        <p:spPr>
          <a:xfrm>
            <a:off x="4835023" y="631275"/>
            <a:ext cx="3904619" cy="830997"/>
          </a:xfrm>
          <a:prstGeom prst="rect">
            <a:avLst/>
          </a:prstGeom>
          <a:solidFill>
            <a:schemeClr val="bg1"/>
          </a:solidFill>
        </p:spPr>
        <p:txBody>
          <a:bodyPr wrap="square" rtlCol="0">
            <a:spAutoFit/>
          </a:bodyPr>
          <a:lstStyle/>
          <a:p>
            <a:r>
              <a:rPr lang="en-US" sz="4800" b="1" dirty="0">
                <a:solidFill>
                  <a:srgbClr val="EC1F26"/>
                </a:solidFill>
                <a:latin typeface="Franklin Gothic Medium" panose="020B0603020102020204" pitchFamily="34" charset="0"/>
              </a:rPr>
              <a:t>more about:</a:t>
            </a:r>
            <a:endParaRPr lang="en-UA" sz="4800" b="1" dirty="0">
              <a:solidFill>
                <a:srgbClr val="EC1F26"/>
              </a:solidFill>
              <a:latin typeface="Franklin Gothic Medium" panose="020B0603020102020204" pitchFamily="34" charset="0"/>
            </a:endParaRPr>
          </a:p>
        </p:txBody>
      </p:sp>
      <p:sp>
        <p:nvSpPr>
          <p:cNvPr id="18" name="TextBox 17">
            <a:extLst>
              <a:ext uri="{FF2B5EF4-FFF2-40B4-BE49-F238E27FC236}">
                <a16:creationId xmlns:a16="http://schemas.microsoft.com/office/drawing/2014/main" id="{2CAD7DD6-114A-5B40-98BE-5B734F263657}"/>
              </a:ext>
            </a:extLst>
          </p:cNvPr>
          <p:cNvSpPr txBox="1"/>
          <p:nvPr/>
        </p:nvSpPr>
        <p:spPr>
          <a:xfrm>
            <a:off x="1239835" y="1374684"/>
            <a:ext cx="4422475" cy="5172634"/>
          </a:xfrm>
          <a:prstGeom prst="rect">
            <a:avLst/>
          </a:prstGeom>
          <a:solidFill>
            <a:schemeClr val="bg1"/>
          </a:solidFill>
        </p:spPr>
        <p:txBody>
          <a:bodyPr wrap="square" rtlCol="0">
            <a:spAutoFit/>
          </a:bodyPr>
          <a:lstStyle/>
          <a:p>
            <a:pPr marL="342900" indent="-342900">
              <a:lnSpc>
                <a:spcPct val="150000"/>
              </a:lnSpc>
              <a:buFont typeface="+mj-lt"/>
              <a:buAutoNum type="arabicPeriod"/>
            </a:pPr>
            <a:r>
              <a:rPr lang="en-US" sz="3200" dirty="0">
                <a:latin typeface="Franklin Gothic Medium" panose="020B0603020102020204" pitchFamily="34" charset="0"/>
              </a:rPr>
              <a:t>Rating</a:t>
            </a:r>
            <a:endParaRPr lang="en-UA" sz="3200" dirty="0">
              <a:latin typeface="Franklin Gothic Medium" panose="020B0603020102020204" pitchFamily="34" charset="0"/>
            </a:endParaRPr>
          </a:p>
          <a:p>
            <a:pPr marL="342900" indent="-342900">
              <a:lnSpc>
                <a:spcPct val="150000"/>
              </a:lnSpc>
              <a:buFont typeface="+mj-lt"/>
              <a:buAutoNum type="arabicPeriod"/>
            </a:pPr>
            <a:r>
              <a:rPr lang="en-US" sz="3200" dirty="0">
                <a:latin typeface="Franklin Gothic Medium" panose="020B0603020102020204" pitchFamily="34" charset="0"/>
              </a:rPr>
              <a:t>Budget</a:t>
            </a:r>
          </a:p>
          <a:p>
            <a:pPr marL="342900" indent="-342900">
              <a:lnSpc>
                <a:spcPct val="150000"/>
              </a:lnSpc>
              <a:buFont typeface="+mj-lt"/>
              <a:buAutoNum type="arabicPeriod"/>
            </a:pPr>
            <a:r>
              <a:rPr lang="en-US" sz="3200" dirty="0">
                <a:latin typeface="Franklin Gothic Medium" panose="020B0603020102020204" pitchFamily="34" charset="0"/>
              </a:rPr>
              <a:t>Design</a:t>
            </a:r>
          </a:p>
          <a:p>
            <a:pPr marL="342900" indent="-342900">
              <a:lnSpc>
                <a:spcPct val="150000"/>
              </a:lnSpc>
              <a:buFont typeface="+mj-lt"/>
              <a:buAutoNum type="arabicPeriod"/>
            </a:pPr>
            <a:r>
              <a:rPr lang="en-US" sz="3200" dirty="0">
                <a:latin typeface="Franklin Gothic Medium" panose="020B0603020102020204" pitchFamily="34" charset="0"/>
              </a:rPr>
              <a:t>Architecture</a:t>
            </a:r>
          </a:p>
          <a:p>
            <a:pPr marL="342900" indent="-342900">
              <a:lnSpc>
                <a:spcPct val="150000"/>
              </a:lnSpc>
              <a:buFont typeface="+mj-lt"/>
              <a:buAutoNum type="arabicPeriod"/>
            </a:pPr>
            <a:r>
              <a:rPr lang="en-US" sz="3200" dirty="0">
                <a:latin typeface="Franklin Gothic Medium" panose="020B0603020102020204" pitchFamily="34" charset="0"/>
              </a:rPr>
              <a:t>Testing</a:t>
            </a:r>
          </a:p>
          <a:p>
            <a:pPr marL="342900" indent="-342900">
              <a:lnSpc>
                <a:spcPct val="150000"/>
              </a:lnSpc>
              <a:buFont typeface="+mj-lt"/>
              <a:buAutoNum type="arabicPeriod"/>
            </a:pPr>
            <a:r>
              <a:rPr lang="en-US" sz="3200" dirty="0">
                <a:latin typeface="Franklin Gothic Medium" panose="020B0603020102020204" pitchFamily="34" charset="0"/>
              </a:rPr>
              <a:t>CI/CD</a:t>
            </a:r>
          </a:p>
          <a:p>
            <a:pPr marL="342900" indent="-342900">
              <a:lnSpc>
                <a:spcPct val="150000"/>
              </a:lnSpc>
              <a:buFont typeface="+mj-lt"/>
              <a:buAutoNum type="arabicPeriod"/>
            </a:pPr>
            <a:r>
              <a:rPr lang="en-US" sz="3200" dirty="0">
                <a:latin typeface="Franklin Gothic Medium" panose="020B0603020102020204" pitchFamily="34" charset="0"/>
              </a:rPr>
              <a:t>Agile</a:t>
            </a:r>
            <a:endParaRPr lang="en-UA" sz="3200" dirty="0">
              <a:latin typeface="Franklin Gothic Medium" panose="020B0603020102020204" pitchFamily="34" charset="0"/>
            </a:endParaRPr>
          </a:p>
        </p:txBody>
      </p:sp>
    </p:spTree>
    <p:extLst>
      <p:ext uri="{BB962C8B-B14F-4D97-AF65-F5344CB8AC3E}">
        <p14:creationId xmlns:p14="http://schemas.microsoft.com/office/powerpoint/2010/main" val="181032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800" fill="hold"/>
                                        <p:tgtEl>
                                          <p:spTgt spid="40"/>
                                        </p:tgtEl>
                                        <p:attrNameLst>
                                          <p:attrName>ppt_x</p:attrName>
                                        </p:attrNameLst>
                                      </p:cBhvr>
                                      <p:tavLst>
                                        <p:tav tm="0">
                                          <p:val>
                                            <p:strVal val="0-#ppt_w/2"/>
                                          </p:val>
                                        </p:tav>
                                        <p:tav tm="100000">
                                          <p:val>
                                            <p:strVal val="#ppt_x"/>
                                          </p:val>
                                        </p:tav>
                                      </p:tavLst>
                                    </p:anim>
                                    <p:anim calcmode="lin" valueType="num">
                                      <p:cBhvr additive="base">
                                        <p:cTn id="12" dur="800" fill="hold"/>
                                        <p:tgtEl>
                                          <p:spTgt spid="4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8"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childTnLst>
                          </p:cTn>
                        </p:par>
                        <p:par>
                          <p:cTn id="21" fill="hold">
                            <p:stCondLst>
                              <p:cond delay="1800"/>
                            </p:stCondLst>
                            <p:childTnLst>
                              <p:par>
                                <p:cTn id="22" presetID="22" presetClass="entr" presetSubtype="8" fill="hold" grpId="1"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2300"/>
                            </p:stCondLst>
                            <p:childTnLst>
                              <p:par>
                                <p:cTn id="26" presetID="22" presetClass="entr" presetSubtype="8"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p:bldP spid="42" grpId="0"/>
      <p:bldP spid="14" grpId="1"/>
      <p:bldP spid="15"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84643B-A678-DB44-8D5A-2CAAE5ED76F7}"/>
              </a:ext>
            </a:extLst>
          </p:cNvPr>
          <p:cNvSpPr txBox="1"/>
          <p:nvPr/>
        </p:nvSpPr>
        <p:spPr>
          <a:xfrm>
            <a:off x="1039195" y="631117"/>
            <a:ext cx="3904620" cy="830997"/>
          </a:xfrm>
          <a:prstGeom prst="rect">
            <a:avLst/>
          </a:prstGeom>
          <a:noFill/>
        </p:spPr>
        <p:txBody>
          <a:bodyPr wrap="square" rtlCol="0">
            <a:spAutoFit/>
          </a:bodyPr>
          <a:lstStyle/>
          <a:p>
            <a:r>
              <a:rPr lang="en-UA" sz="4800" b="1" dirty="0">
                <a:latin typeface="Franklin Gothic Medium" panose="020B0603020102020204" pitchFamily="34" charset="0"/>
              </a:rPr>
              <a:t>Now we’ll talk</a:t>
            </a:r>
          </a:p>
        </p:txBody>
      </p:sp>
      <p:sp>
        <p:nvSpPr>
          <p:cNvPr id="12" name="TextBox 11">
            <a:extLst>
              <a:ext uri="{FF2B5EF4-FFF2-40B4-BE49-F238E27FC236}">
                <a16:creationId xmlns:a16="http://schemas.microsoft.com/office/drawing/2014/main" id="{52306F66-FBF3-DF48-B2B4-BACA7AEDBA54}"/>
              </a:ext>
            </a:extLst>
          </p:cNvPr>
          <p:cNvSpPr txBox="1"/>
          <p:nvPr/>
        </p:nvSpPr>
        <p:spPr>
          <a:xfrm>
            <a:off x="1239835" y="1374684"/>
            <a:ext cx="4422475" cy="5172634"/>
          </a:xfrm>
          <a:prstGeom prst="rect">
            <a:avLst/>
          </a:prstGeom>
          <a:solidFill>
            <a:schemeClr val="bg1"/>
          </a:solidFill>
        </p:spPr>
        <p:txBody>
          <a:bodyPr wrap="square" rtlCol="0">
            <a:spAutoFit/>
          </a:bodyPr>
          <a:lstStyle/>
          <a:p>
            <a:pPr marL="342900" indent="-342900">
              <a:lnSpc>
                <a:spcPct val="150000"/>
              </a:lnSpc>
              <a:buFont typeface="+mj-lt"/>
              <a:buAutoNum type="arabicPeriod"/>
            </a:pPr>
            <a:r>
              <a:rPr lang="en-US" sz="3200" dirty="0">
                <a:latin typeface="Franklin Gothic Medium" panose="020B0603020102020204" pitchFamily="34" charset="0"/>
              </a:rPr>
              <a:t>Rating</a:t>
            </a:r>
            <a:endParaRPr lang="en-UA" sz="3200" dirty="0">
              <a:latin typeface="Franklin Gothic Medium" panose="020B0603020102020204" pitchFamily="34" charset="0"/>
            </a:endParaRPr>
          </a:p>
          <a:p>
            <a:pPr marL="342900" indent="-342900">
              <a:lnSpc>
                <a:spcPct val="150000"/>
              </a:lnSpc>
              <a:buFont typeface="+mj-lt"/>
              <a:buAutoNum type="arabicPeriod"/>
            </a:pPr>
            <a:r>
              <a:rPr lang="en-US" sz="3200" dirty="0">
                <a:latin typeface="Franklin Gothic Medium" panose="020B0603020102020204" pitchFamily="34" charset="0"/>
              </a:rPr>
              <a:t>Budget</a:t>
            </a:r>
          </a:p>
          <a:p>
            <a:pPr marL="342900" indent="-342900">
              <a:lnSpc>
                <a:spcPct val="150000"/>
              </a:lnSpc>
              <a:buFont typeface="+mj-lt"/>
              <a:buAutoNum type="arabicPeriod"/>
            </a:pPr>
            <a:r>
              <a:rPr lang="en-US" sz="3200" dirty="0">
                <a:latin typeface="Franklin Gothic Medium" panose="020B0603020102020204" pitchFamily="34" charset="0"/>
              </a:rPr>
              <a:t>Design</a:t>
            </a:r>
          </a:p>
          <a:p>
            <a:pPr marL="342900" indent="-342900">
              <a:lnSpc>
                <a:spcPct val="150000"/>
              </a:lnSpc>
              <a:buFont typeface="+mj-lt"/>
              <a:buAutoNum type="arabicPeriod"/>
            </a:pPr>
            <a:r>
              <a:rPr lang="en-US" sz="3200" dirty="0">
                <a:latin typeface="Franklin Gothic Medium" panose="020B0603020102020204" pitchFamily="34" charset="0"/>
              </a:rPr>
              <a:t>Architecture</a:t>
            </a:r>
          </a:p>
          <a:p>
            <a:pPr marL="342900" indent="-342900">
              <a:lnSpc>
                <a:spcPct val="150000"/>
              </a:lnSpc>
              <a:buFont typeface="+mj-lt"/>
              <a:buAutoNum type="arabicPeriod"/>
            </a:pPr>
            <a:r>
              <a:rPr lang="en-US" sz="3200" dirty="0">
                <a:latin typeface="Franklin Gothic Medium" panose="020B0603020102020204" pitchFamily="34" charset="0"/>
              </a:rPr>
              <a:t>Testing</a:t>
            </a:r>
          </a:p>
          <a:p>
            <a:pPr marL="342900" indent="-342900">
              <a:lnSpc>
                <a:spcPct val="150000"/>
              </a:lnSpc>
              <a:buFont typeface="+mj-lt"/>
              <a:buAutoNum type="arabicPeriod"/>
            </a:pPr>
            <a:r>
              <a:rPr lang="en-US" sz="3200" dirty="0">
                <a:latin typeface="Franklin Gothic Medium" panose="020B0603020102020204" pitchFamily="34" charset="0"/>
              </a:rPr>
              <a:t>CI/CD</a:t>
            </a:r>
          </a:p>
          <a:p>
            <a:pPr marL="342900" indent="-342900">
              <a:lnSpc>
                <a:spcPct val="150000"/>
              </a:lnSpc>
              <a:buFont typeface="+mj-lt"/>
              <a:buAutoNum type="arabicPeriod"/>
            </a:pPr>
            <a:r>
              <a:rPr lang="en-US" sz="3200" dirty="0">
                <a:latin typeface="Franklin Gothic Medium" panose="020B0603020102020204" pitchFamily="34" charset="0"/>
              </a:rPr>
              <a:t>Agile</a:t>
            </a:r>
            <a:endParaRPr lang="en-UA" sz="3200" dirty="0">
              <a:latin typeface="Franklin Gothic Medium" panose="020B0603020102020204" pitchFamily="34" charset="0"/>
            </a:endParaRPr>
          </a:p>
        </p:txBody>
      </p:sp>
      <p:sp>
        <p:nvSpPr>
          <p:cNvPr id="19" name="TextBox 18">
            <a:extLst>
              <a:ext uri="{FF2B5EF4-FFF2-40B4-BE49-F238E27FC236}">
                <a16:creationId xmlns:a16="http://schemas.microsoft.com/office/drawing/2014/main" id="{03E7167C-3B67-8041-B6B3-1DFD276F7E10}"/>
              </a:ext>
            </a:extLst>
          </p:cNvPr>
          <p:cNvSpPr txBox="1"/>
          <p:nvPr/>
        </p:nvSpPr>
        <p:spPr>
          <a:xfrm>
            <a:off x="4835023" y="631275"/>
            <a:ext cx="3904619" cy="830997"/>
          </a:xfrm>
          <a:prstGeom prst="rect">
            <a:avLst/>
          </a:prstGeom>
          <a:solidFill>
            <a:schemeClr val="bg1"/>
          </a:solidFill>
        </p:spPr>
        <p:txBody>
          <a:bodyPr wrap="square" rtlCol="0">
            <a:spAutoFit/>
          </a:bodyPr>
          <a:lstStyle/>
          <a:p>
            <a:r>
              <a:rPr lang="en-US" sz="4800" b="1" dirty="0">
                <a:solidFill>
                  <a:srgbClr val="EC1F26"/>
                </a:solidFill>
                <a:latin typeface="Franklin Gothic Medium" panose="020B0603020102020204" pitchFamily="34" charset="0"/>
              </a:rPr>
              <a:t>more about:</a:t>
            </a:r>
            <a:endParaRPr lang="en-UA" sz="4800" b="1" dirty="0">
              <a:solidFill>
                <a:srgbClr val="EC1F26"/>
              </a:solidFill>
              <a:latin typeface="Franklin Gothic Medium" panose="020B0603020102020204" pitchFamily="34" charset="0"/>
            </a:endParaRPr>
          </a:p>
        </p:txBody>
      </p:sp>
      <p:sp>
        <p:nvSpPr>
          <p:cNvPr id="26" name="Title 1">
            <a:extLst>
              <a:ext uri="{FF2B5EF4-FFF2-40B4-BE49-F238E27FC236}">
                <a16:creationId xmlns:a16="http://schemas.microsoft.com/office/drawing/2014/main" id="{0F773C4B-8DFF-804D-8D0E-30F31A8707AB}"/>
              </a:ext>
            </a:extLst>
          </p:cNvPr>
          <p:cNvSpPr>
            <a:spLocks noGrp="1"/>
          </p:cNvSpPr>
          <p:nvPr>
            <p:ph type="title"/>
          </p:nvPr>
        </p:nvSpPr>
        <p:spPr>
          <a:xfrm>
            <a:off x="838200" y="365125"/>
            <a:ext cx="10515600" cy="1325563"/>
          </a:xfrm>
        </p:spPr>
        <p:txBody>
          <a:bodyPr/>
          <a:lstStyle/>
          <a:p>
            <a:endParaRPr lang="en-UA"/>
          </a:p>
        </p:txBody>
      </p:sp>
      <p:sp>
        <p:nvSpPr>
          <p:cNvPr id="27" name="Content Placeholder 2">
            <a:extLst>
              <a:ext uri="{FF2B5EF4-FFF2-40B4-BE49-F238E27FC236}">
                <a16:creationId xmlns:a16="http://schemas.microsoft.com/office/drawing/2014/main" id="{E263B7CB-9CB7-4E4D-A8F0-300E96F50227}"/>
              </a:ext>
            </a:extLst>
          </p:cNvPr>
          <p:cNvSpPr>
            <a:spLocks noGrp="1"/>
          </p:cNvSpPr>
          <p:nvPr>
            <p:ph idx="1"/>
          </p:nvPr>
        </p:nvSpPr>
        <p:spPr>
          <a:xfrm>
            <a:off x="838200" y="1825625"/>
            <a:ext cx="10515600" cy="4351338"/>
          </a:xfrm>
        </p:spPr>
        <p:txBody>
          <a:bodyPr/>
          <a:lstStyle/>
          <a:p>
            <a:endParaRPr lang="en-UA"/>
          </a:p>
        </p:txBody>
      </p:sp>
      <p:sp>
        <p:nvSpPr>
          <p:cNvPr id="28" name="Right Arrow 27">
            <a:extLst>
              <a:ext uri="{FF2B5EF4-FFF2-40B4-BE49-F238E27FC236}">
                <a16:creationId xmlns:a16="http://schemas.microsoft.com/office/drawing/2014/main" id="{67D1B7B4-060B-3545-BFAF-073C09C4FE6E}"/>
              </a:ext>
            </a:extLst>
          </p:cNvPr>
          <p:cNvSpPr/>
          <p:nvPr/>
        </p:nvSpPr>
        <p:spPr>
          <a:xfrm>
            <a:off x="-51131" y="342900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9" name="Right Arrow 28">
            <a:extLst>
              <a:ext uri="{FF2B5EF4-FFF2-40B4-BE49-F238E27FC236}">
                <a16:creationId xmlns:a16="http://schemas.microsoft.com/office/drawing/2014/main" id="{C197AD56-C3CC-384B-AD6D-F90A36A014CE}"/>
              </a:ext>
            </a:extLst>
          </p:cNvPr>
          <p:cNvSpPr/>
          <p:nvPr/>
        </p:nvSpPr>
        <p:spPr>
          <a:xfrm>
            <a:off x="-102016" y="-1177810"/>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30" name="Right Arrow 29">
            <a:extLst>
              <a:ext uri="{FF2B5EF4-FFF2-40B4-BE49-F238E27FC236}">
                <a16:creationId xmlns:a16="http://schemas.microsoft.com/office/drawing/2014/main" id="{7C307F94-A2CE-D24F-B83B-C098FBA8E02C}"/>
              </a:ext>
            </a:extLst>
          </p:cNvPr>
          <p:cNvSpPr/>
          <p:nvPr/>
        </p:nvSpPr>
        <p:spPr>
          <a:xfrm rot="10800000">
            <a:off x="-1441328" y="1075098"/>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31" name="TextBox 30">
            <a:extLst>
              <a:ext uri="{FF2B5EF4-FFF2-40B4-BE49-F238E27FC236}">
                <a16:creationId xmlns:a16="http://schemas.microsoft.com/office/drawing/2014/main" id="{7E391551-B4D0-3743-B874-739F5EC917FA}"/>
              </a:ext>
            </a:extLst>
          </p:cNvPr>
          <p:cNvSpPr txBox="1"/>
          <p:nvPr/>
        </p:nvSpPr>
        <p:spPr>
          <a:xfrm>
            <a:off x="1446216" y="1086037"/>
            <a:ext cx="9752849" cy="4271939"/>
          </a:xfrm>
          <a:prstGeom prst="rect">
            <a:avLst/>
          </a:prstGeom>
          <a:noFill/>
        </p:spPr>
        <p:txBody>
          <a:bodyPr wrap="square" rtlCol="0">
            <a:spAutoFit/>
          </a:bodyPr>
          <a:lstStyle/>
          <a:p>
            <a:pPr>
              <a:lnSpc>
                <a:spcPct val="150000"/>
              </a:lnSpc>
            </a:pPr>
            <a:r>
              <a:rPr lang="en-US" sz="4000" b="1" dirty="0">
                <a:solidFill>
                  <a:schemeClr val="bg1"/>
                </a:solidFill>
                <a:latin typeface="Franklin Gothic Medium" panose="020B0603020102020204" pitchFamily="34" charset="0"/>
              </a:rPr>
              <a:t>Systems Development Life Cycle</a:t>
            </a:r>
            <a:r>
              <a:rPr lang="en-US" sz="4000" dirty="0">
                <a:solidFill>
                  <a:schemeClr val="bg1"/>
                </a:solidFill>
                <a:latin typeface="Franklin Gothic Medium" panose="020B0603020102020204" pitchFamily="34" charset="0"/>
              </a:rPr>
              <a:t> (</a:t>
            </a:r>
            <a:r>
              <a:rPr lang="en-US" sz="4000" b="1" dirty="0">
                <a:solidFill>
                  <a:schemeClr val="bg1"/>
                </a:solidFill>
                <a:latin typeface="Franklin Gothic Medium" panose="020B0603020102020204" pitchFamily="34" charset="0"/>
              </a:rPr>
              <a:t>SDLC</a:t>
            </a:r>
            <a:r>
              <a:rPr lang="en-US" sz="4000" dirty="0">
                <a:solidFill>
                  <a:schemeClr val="bg1"/>
                </a:solidFill>
                <a:latin typeface="Franklin Gothic Medium" panose="020B0603020102020204" pitchFamily="34" charset="0"/>
              </a:rPr>
              <a:t>) </a:t>
            </a:r>
            <a:r>
              <a:rPr lang="en-US" sz="2800" dirty="0">
                <a:solidFill>
                  <a:schemeClr val="bg1"/>
                </a:solidFill>
                <a:latin typeface="Franklin Gothic Medium" panose="020B0603020102020204" pitchFamily="34" charset="0"/>
              </a:rPr>
              <a:t> </a:t>
            </a:r>
          </a:p>
          <a:p>
            <a:pPr>
              <a:lnSpc>
                <a:spcPct val="150000"/>
              </a:lnSpc>
            </a:pPr>
            <a:r>
              <a:rPr lang="en-US" dirty="0">
                <a:latin typeface="Franklin Gothic Medium" panose="020B0603020102020204" pitchFamily="34" charset="0"/>
              </a:rPr>
              <a:t>    </a:t>
            </a:r>
            <a:r>
              <a:rPr lang="en-US" sz="2400" i="1" dirty="0">
                <a:solidFill>
                  <a:schemeClr val="bg1"/>
                </a:solidFill>
                <a:latin typeface="Franklin Gothic Medium" panose="020B0603020102020204" pitchFamily="34" charset="0"/>
              </a:rPr>
              <a:t>   the systems development life cycle concept applies to a range of      </a:t>
            </a:r>
          </a:p>
          <a:p>
            <a:pPr>
              <a:lnSpc>
                <a:spcPct val="150000"/>
              </a:lnSpc>
            </a:pPr>
            <a:r>
              <a:rPr lang="en-US" sz="2400" i="1" dirty="0">
                <a:solidFill>
                  <a:schemeClr val="bg1"/>
                </a:solidFill>
                <a:latin typeface="Franklin Gothic Medium" panose="020B0603020102020204" pitchFamily="34" charset="0"/>
              </a:rPr>
              <a:t>      hardware and software configurations, as a system can be composed </a:t>
            </a:r>
          </a:p>
          <a:p>
            <a:pPr>
              <a:lnSpc>
                <a:spcPct val="150000"/>
              </a:lnSpc>
            </a:pPr>
            <a:r>
              <a:rPr lang="en-US" sz="2400" i="1" dirty="0">
                <a:solidFill>
                  <a:schemeClr val="bg1"/>
                </a:solidFill>
                <a:latin typeface="Franklin Gothic Medium" panose="020B0603020102020204" pitchFamily="34" charset="0"/>
              </a:rPr>
              <a:t>      of hardware only, software only, or a combination of both.</a:t>
            </a:r>
            <a:r>
              <a:rPr lang="en-US" dirty="0">
                <a:latin typeface="Franklin Gothic Medium" panose="020B0603020102020204" pitchFamily="34" charset="0"/>
              </a:rPr>
              <a:t> </a:t>
            </a:r>
            <a:r>
              <a:rPr lang="en-US" sz="2400" i="1" dirty="0">
                <a:solidFill>
                  <a:schemeClr val="bg1"/>
                </a:solidFill>
                <a:latin typeface="Franklin Gothic Medium" panose="020B0603020102020204" pitchFamily="34" charset="0"/>
              </a:rPr>
              <a:t>There are </a:t>
            </a:r>
          </a:p>
          <a:p>
            <a:pPr>
              <a:lnSpc>
                <a:spcPct val="150000"/>
              </a:lnSpc>
            </a:pPr>
            <a:r>
              <a:rPr lang="en-US" sz="2400" i="1" dirty="0">
                <a:solidFill>
                  <a:schemeClr val="bg1"/>
                </a:solidFill>
                <a:latin typeface="Franklin Gothic Medium" panose="020B0603020102020204" pitchFamily="34" charset="0"/>
              </a:rPr>
              <a:t>      usually six stages in this cycle: requirement analysis, design, </a:t>
            </a:r>
          </a:p>
          <a:p>
            <a:pPr>
              <a:lnSpc>
                <a:spcPct val="150000"/>
              </a:lnSpc>
            </a:pPr>
            <a:r>
              <a:rPr lang="en-US" sz="2400" i="1" dirty="0">
                <a:solidFill>
                  <a:schemeClr val="bg1"/>
                </a:solidFill>
                <a:latin typeface="Franklin Gothic Medium" panose="020B0603020102020204" pitchFamily="34" charset="0"/>
              </a:rPr>
              <a:t>      development and testing, implementation, documentation, and </a:t>
            </a:r>
          </a:p>
          <a:p>
            <a:pPr>
              <a:lnSpc>
                <a:spcPct val="150000"/>
              </a:lnSpc>
            </a:pPr>
            <a:r>
              <a:rPr lang="en-US" sz="2400" i="1" dirty="0">
                <a:solidFill>
                  <a:schemeClr val="bg1"/>
                </a:solidFill>
                <a:latin typeface="Franklin Gothic Medium" panose="020B0603020102020204" pitchFamily="34" charset="0"/>
              </a:rPr>
              <a:t>      evaluation.</a:t>
            </a:r>
            <a:endParaRPr lang="en-UA" sz="2400" i="1"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201138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0-#ppt_w/2"/>
                                          </p:val>
                                        </p:tav>
                                        <p:tav tm="100000">
                                          <p:val>
                                            <p:strVal val="#ppt_x"/>
                                          </p:val>
                                        </p:tav>
                                      </p:tavLst>
                                    </p:anim>
                                    <p:anim calcmode="lin" valueType="num">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0-#ppt_w/2"/>
                                          </p:val>
                                        </p:tav>
                                        <p:tav tm="100000">
                                          <p:val>
                                            <p:strVal val="#ppt_x"/>
                                          </p:val>
                                        </p:tav>
                                      </p:tavLst>
                                    </p:anim>
                                    <p:anim calcmode="lin" valueType="num">
                                      <p:cBhvr additive="base">
                                        <p:cTn id="16" dur="1000" fill="hold"/>
                                        <p:tgtEl>
                                          <p:spTgt spid="2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5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454A37-1209-FC4F-AE14-99A76DDA415E}"/>
              </a:ext>
            </a:extLst>
          </p:cNvPr>
          <p:cNvSpPr txBox="1"/>
          <p:nvPr/>
        </p:nvSpPr>
        <p:spPr>
          <a:xfrm>
            <a:off x="1446216" y="1086037"/>
            <a:ext cx="9752849" cy="4271939"/>
          </a:xfrm>
          <a:prstGeom prst="rect">
            <a:avLst/>
          </a:prstGeom>
          <a:noFill/>
        </p:spPr>
        <p:txBody>
          <a:bodyPr wrap="square" rtlCol="0">
            <a:spAutoFit/>
          </a:bodyPr>
          <a:lstStyle/>
          <a:p>
            <a:pPr>
              <a:lnSpc>
                <a:spcPct val="150000"/>
              </a:lnSpc>
            </a:pPr>
            <a:r>
              <a:rPr lang="en-US" sz="4000" b="1" dirty="0">
                <a:solidFill>
                  <a:schemeClr val="bg1"/>
                </a:solidFill>
                <a:latin typeface="Franklin Gothic Medium" panose="020B0603020102020204" pitchFamily="34" charset="0"/>
              </a:rPr>
              <a:t>Systems Development Life Cycle</a:t>
            </a:r>
            <a:r>
              <a:rPr lang="en-US" sz="4000" dirty="0">
                <a:solidFill>
                  <a:schemeClr val="bg1"/>
                </a:solidFill>
                <a:latin typeface="Franklin Gothic Medium" panose="020B0603020102020204" pitchFamily="34" charset="0"/>
              </a:rPr>
              <a:t> (</a:t>
            </a:r>
            <a:r>
              <a:rPr lang="en-US" sz="4000" b="1" dirty="0">
                <a:solidFill>
                  <a:schemeClr val="bg1"/>
                </a:solidFill>
                <a:latin typeface="Franklin Gothic Medium" panose="020B0603020102020204" pitchFamily="34" charset="0"/>
              </a:rPr>
              <a:t>SDLC</a:t>
            </a:r>
            <a:r>
              <a:rPr lang="en-US" sz="4000" dirty="0">
                <a:solidFill>
                  <a:schemeClr val="bg1"/>
                </a:solidFill>
                <a:latin typeface="Franklin Gothic Medium" panose="020B0603020102020204" pitchFamily="34" charset="0"/>
              </a:rPr>
              <a:t>) </a:t>
            </a:r>
            <a:r>
              <a:rPr lang="en-US" sz="2800" dirty="0">
                <a:solidFill>
                  <a:schemeClr val="bg1"/>
                </a:solidFill>
                <a:latin typeface="Franklin Gothic Medium" panose="020B0603020102020204" pitchFamily="34" charset="0"/>
              </a:rPr>
              <a:t> </a:t>
            </a:r>
          </a:p>
          <a:p>
            <a:pPr>
              <a:lnSpc>
                <a:spcPct val="150000"/>
              </a:lnSpc>
            </a:pPr>
            <a:r>
              <a:rPr lang="en-US" dirty="0"/>
              <a:t>    </a:t>
            </a:r>
            <a:r>
              <a:rPr lang="en-US" sz="2400" i="1" dirty="0">
                <a:solidFill>
                  <a:schemeClr val="bg1"/>
                </a:solidFill>
                <a:latin typeface="Franklin Gothic Medium" panose="020B0603020102020204" pitchFamily="34" charset="0"/>
              </a:rPr>
              <a:t>   the systems development life cycle concept applies to a range of      </a:t>
            </a:r>
          </a:p>
          <a:p>
            <a:pPr>
              <a:lnSpc>
                <a:spcPct val="150000"/>
              </a:lnSpc>
            </a:pPr>
            <a:r>
              <a:rPr lang="en-US" sz="2400" i="1" dirty="0">
                <a:solidFill>
                  <a:schemeClr val="bg1"/>
                </a:solidFill>
                <a:latin typeface="Franklin Gothic Medium" panose="020B0603020102020204" pitchFamily="34" charset="0"/>
              </a:rPr>
              <a:t>      hardware and software configurations, as a system can be composed </a:t>
            </a:r>
          </a:p>
          <a:p>
            <a:pPr>
              <a:lnSpc>
                <a:spcPct val="150000"/>
              </a:lnSpc>
            </a:pPr>
            <a:r>
              <a:rPr lang="en-US" sz="2400" i="1" dirty="0">
                <a:solidFill>
                  <a:schemeClr val="bg1"/>
                </a:solidFill>
                <a:latin typeface="Franklin Gothic Medium" panose="020B0603020102020204" pitchFamily="34" charset="0"/>
              </a:rPr>
              <a:t>      of hardware only, software only, or a combination of both.</a:t>
            </a:r>
            <a:r>
              <a:rPr lang="en-US" dirty="0"/>
              <a:t> </a:t>
            </a:r>
            <a:r>
              <a:rPr lang="en-US" sz="2400" i="1" dirty="0">
                <a:solidFill>
                  <a:schemeClr val="bg1"/>
                </a:solidFill>
                <a:latin typeface="Franklin Gothic Medium" panose="020B0603020102020204" pitchFamily="34" charset="0"/>
              </a:rPr>
              <a:t>There are </a:t>
            </a:r>
          </a:p>
          <a:p>
            <a:pPr>
              <a:lnSpc>
                <a:spcPct val="150000"/>
              </a:lnSpc>
            </a:pPr>
            <a:r>
              <a:rPr lang="en-US" sz="2400" i="1" dirty="0">
                <a:solidFill>
                  <a:schemeClr val="bg1"/>
                </a:solidFill>
                <a:latin typeface="Franklin Gothic Medium" panose="020B0603020102020204" pitchFamily="34" charset="0"/>
              </a:rPr>
              <a:t>      usually six stages in this cycle: requirement analysis, design, </a:t>
            </a:r>
          </a:p>
          <a:p>
            <a:pPr>
              <a:lnSpc>
                <a:spcPct val="150000"/>
              </a:lnSpc>
            </a:pPr>
            <a:r>
              <a:rPr lang="en-US" sz="2400" i="1" dirty="0">
                <a:solidFill>
                  <a:schemeClr val="bg1"/>
                </a:solidFill>
                <a:latin typeface="Franklin Gothic Medium" panose="020B0603020102020204" pitchFamily="34" charset="0"/>
              </a:rPr>
              <a:t>      development and testing, implementation, documentation, and </a:t>
            </a:r>
          </a:p>
          <a:p>
            <a:pPr>
              <a:lnSpc>
                <a:spcPct val="150000"/>
              </a:lnSpc>
            </a:pPr>
            <a:r>
              <a:rPr lang="en-US" sz="2400" i="1" dirty="0">
                <a:solidFill>
                  <a:schemeClr val="bg1"/>
                </a:solidFill>
                <a:latin typeface="Franklin Gothic Medium" panose="020B0603020102020204" pitchFamily="34" charset="0"/>
              </a:rPr>
              <a:t>      evaluation.</a:t>
            </a:r>
            <a:endParaRPr lang="en-UA" sz="2400" i="1" dirty="0">
              <a:solidFill>
                <a:schemeClr val="bg1"/>
              </a:solidFill>
              <a:latin typeface="Franklin Gothic Medium" panose="020B0603020102020204" pitchFamily="34" charset="0"/>
            </a:endParaRPr>
          </a:p>
        </p:txBody>
      </p:sp>
      <p:sp>
        <p:nvSpPr>
          <p:cNvPr id="6" name="Right Arrow 5">
            <a:extLst>
              <a:ext uri="{FF2B5EF4-FFF2-40B4-BE49-F238E27FC236}">
                <a16:creationId xmlns:a16="http://schemas.microsoft.com/office/drawing/2014/main" id="{986703E4-687A-5944-A0B1-58A20F4FBEE3}"/>
              </a:ext>
            </a:extLst>
          </p:cNvPr>
          <p:cNvSpPr/>
          <p:nvPr/>
        </p:nvSpPr>
        <p:spPr>
          <a:xfrm>
            <a:off x="-243150" y="3424982"/>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7" name="Right Arrow 6">
            <a:extLst>
              <a:ext uri="{FF2B5EF4-FFF2-40B4-BE49-F238E27FC236}">
                <a16:creationId xmlns:a16="http://schemas.microsoft.com/office/drawing/2014/main" id="{EA633155-C759-4140-BB9B-B29A34D7F5C8}"/>
              </a:ext>
            </a:extLst>
          </p:cNvPr>
          <p:cNvSpPr/>
          <p:nvPr/>
        </p:nvSpPr>
        <p:spPr>
          <a:xfrm rot="10800000">
            <a:off x="-1603863" y="973854"/>
            <a:ext cx="140508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8" name="Right Arrow 7">
            <a:extLst>
              <a:ext uri="{FF2B5EF4-FFF2-40B4-BE49-F238E27FC236}">
                <a16:creationId xmlns:a16="http://schemas.microsoft.com/office/drawing/2014/main" id="{6DCE098A-2EC9-C34F-98F2-582FA2BD4CDF}"/>
              </a:ext>
            </a:extLst>
          </p:cNvPr>
          <p:cNvSpPr/>
          <p:nvPr/>
        </p:nvSpPr>
        <p:spPr>
          <a:xfrm>
            <a:off x="-296177" y="-1242812"/>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12" name="TextBox 11">
            <a:extLst>
              <a:ext uri="{FF2B5EF4-FFF2-40B4-BE49-F238E27FC236}">
                <a16:creationId xmlns:a16="http://schemas.microsoft.com/office/drawing/2014/main" id="{91A25960-D589-BE47-A7CF-14C8FF3D5D85}"/>
              </a:ext>
            </a:extLst>
          </p:cNvPr>
          <p:cNvSpPr txBox="1"/>
          <p:nvPr/>
        </p:nvSpPr>
        <p:spPr>
          <a:xfrm>
            <a:off x="813136" y="898293"/>
            <a:ext cx="4322618" cy="4647426"/>
          </a:xfrm>
          <a:prstGeom prst="rect">
            <a:avLst/>
          </a:prstGeom>
          <a:noFill/>
        </p:spPr>
        <p:txBody>
          <a:bodyPr wrap="square" rtlCol="0">
            <a:spAutoFit/>
          </a:bodyPr>
          <a:lstStyle/>
          <a:p>
            <a:r>
              <a:rPr lang="en-US" sz="4000" b="1" dirty="0">
                <a:solidFill>
                  <a:srgbClr val="EC1F26"/>
                </a:solidFill>
                <a:latin typeface="Franklin Gothic Medium" panose="020B0603020102020204" pitchFamily="34" charset="0"/>
              </a:rPr>
              <a:t>How we understand that:</a:t>
            </a:r>
          </a:p>
          <a:p>
            <a:pPr marL="285750" indent="-285750">
              <a:buFont typeface="Arial" panose="020B0604020202020204" pitchFamily="34" charset="0"/>
              <a:buChar char="•"/>
            </a:pPr>
            <a:r>
              <a:rPr lang="en-US" sz="3600" i="1" dirty="0">
                <a:latin typeface="Franklin Gothic Medium" panose="020B0603020102020204" pitchFamily="34" charset="0"/>
              </a:rPr>
              <a:t>determine the stages</a:t>
            </a:r>
          </a:p>
          <a:p>
            <a:pPr marL="285750" indent="-285750">
              <a:buFont typeface="Arial" panose="020B0604020202020204" pitchFamily="34" charset="0"/>
              <a:buChar char="•"/>
            </a:pPr>
            <a:r>
              <a:rPr lang="en-US" sz="3600" i="1" dirty="0">
                <a:latin typeface="Franklin Gothic Medium" panose="020B0603020102020204" pitchFamily="34" charset="0"/>
              </a:rPr>
              <a:t>distribute people in stages</a:t>
            </a:r>
          </a:p>
          <a:p>
            <a:pPr marL="285750" indent="-285750">
              <a:buFont typeface="Arial" panose="020B0604020202020204" pitchFamily="34" charset="0"/>
              <a:buChar char="•"/>
            </a:pPr>
            <a:r>
              <a:rPr lang="en-US" sz="3600" i="1" dirty="0">
                <a:latin typeface="Franklin Gothic Medium" panose="020B0603020102020204" pitchFamily="34" charset="0"/>
              </a:rPr>
              <a:t>definition of requirements</a:t>
            </a:r>
            <a:endParaRPr lang="en-UA" sz="3600" i="1" dirty="0">
              <a:latin typeface="Franklin Gothic Medium" panose="020B0603020102020204" pitchFamily="34" charset="0"/>
            </a:endParaRPr>
          </a:p>
        </p:txBody>
      </p:sp>
      <p:sp>
        <p:nvSpPr>
          <p:cNvPr id="14" name="Right Arrow 13">
            <a:extLst>
              <a:ext uri="{FF2B5EF4-FFF2-40B4-BE49-F238E27FC236}">
                <a16:creationId xmlns:a16="http://schemas.microsoft.com/office/drawing/2014/main" id="{9FE03FEC-AA85-974C-A09B-A67A2E0DE917}"/>
              </a:ext>
            </a:extLst>
          </p:cNvPr>
          <p:cNvSpPr/>
          <p:nvPr/>
        </p:nvSpPr>
        <p:spPr>
          <a:xfrm rot="16200000">
            <a:off x="1143612" y="-4595328"/>
            <a:ext cx="14694797" cy="11815217"/>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solidFill>
                <a:srgbClr val="EC1F26"/>
              </a:solidFill>
            </a:endParaRPr>
          </a:p>
        </p:txBody>
      </p:sp>
      <p:sp>
        <p:nvSpPr>
          <p:cNvPr id="13" name="TextBox 12">
            <a:extLst>
              <a:ext uri="{FF2B5EF4-FFF2-40B4-BE49-F238E27FC236}">
                <a16:creationId xmlns:a16="http://schemas.microsoft.com/office/drawing/2014/main" id="{B1BD2D52-7539-384E-BFD2-C2EE9A260F35}"/>
              </a:ext>
            </a:extLst>
          </p:cNvPr>
          <p:cNvSpPr txBox="1"/>
          <p:nvPr/>
        </p:nvSpPr>
        <p:spPr>
          <a:xfrm>
            <a:off x="5916201" y="853992"/>
            <a:ext cx="5366681" cy="5139869"/>
          </a:xfrm>
          <a:prstGeom prst="rect">
            <a:avLst/>
          </a:prstGeom>
          <a:noFill/>
        </p:spPr>
        <p:txBody>
          <a:bodyPr wrap="square" rtlCol="0">
            <a:spAutoFit/>
          </a:bodyPr>
          <a:lstStyle/>
          <a:p>
            <a:r>
              <a:rPr lang="en-US" sz="4000" b="1" dirty="0">
                <a:latin typeface="Franklin Gothic Medium" panose="020B0603020102020204" pitchFamily="34" charset="0"/>
              </a:rPr>
              <a:t>What it gives us:</a:t>
            </a:r>
          </a:p>
          <a:p>
            <a:pPr marL="285750" indent="-285750">
              <a:buFont typeface="Arial" panose="020B0604020202020204" pitchFamily="34" charset="0"/>
              <a:buChar char="•"/>
            </a:pPr>
            <a:r>
              <a:rPr lang="en-US" sz="3600" i="1" dirty="0">
                <a:solidFill>
                  <a:schemeClr val="bg1"/>
                </a:solidFill>
                <a:latin typeface="Franklin Gothic Medium" panose="020B0603020102020204" pitchFamily="34" charset="0"/>
              </a:rPr>
              <a:t>clearly define the work plan</a:t>
            </a:r>
          </a:p>
          <a:p>
            <a:pPr marL="285750" indent="-285750">
              <a:buFont typeface="Arial" panose="020B0604020202020204" pitchFamily="34" charset="0"/>
              <a:buChar char="•"/>
            </a:pPr>
            <a:r>
              <a:rPr lang="en-US" sz="3600" i="1" dirty="0">
                <a:solidFill>
                  <a:schemeClr val="bg1"/>
                </a:solidFill>
                <a:latin typeface="Franklin Gothic Medium" panose="020B0603020102020204" pitchFamily="34" charset="0"/>
              </a:rPr>
              <a:t>correctly distribute the roles for maximum efficiency</a:t>
            </a:r>
          </a:p>
          <a:p>
            <a:pPr marL="285750" indent="-285750">
              <a:buFont typeface="Arial" panose="020B0604020202020204" pitchFamily="34" charset="0"/>
              <a:buChar char="•"/>
            </a:pPr>
            <a:r>
              <a:rPr lang="en-US" sz="3600" i="1" dirty="0">
                <a:solidFill>
                  <a:schemeClr val="bg1"/>
                </a:solidFill>
                <a:latin typeface="Franklin Gothic Medium" panose="020B0603020102020204" pitchFamily="34" charset="0"/>
              </a:rPr>
              <a:t>determining which product we need</a:t>
            </a:r>
          </a:p>
          <a:p>
            <a:pPr marL="285750" indent="-285750">
              <a:buFont typeface="Arial" panose="020B0604020202020204" pitchFamily="34" charset="0"/>
              <a:buChar char="•"/>
            </a:pPr>
            <a:r>
              <a:rPr lang="en-US" sz="3600" i="1" dirty="0">
                <a:solidFill>
                  <a:schemeClr val="bg1"/>
                </a:solidFill>
                <a:latin typeface="Franklin Gothic Medium" panose="020B0603020102020204" pitchFamily="34" charset="0"/>
              </a:rPr>
              <a:t>what is needed for this</a:t>
            </a:r>
            <a:endParaRPr lang="en-UA" sz="3600" i="1"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172520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1"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grpId="1"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p:bldP spid="14" grpId="1" animBg="1"/>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7C62798-13B0-5946-8934-A8087129C7B4}"/>
              </a:ext>
            </a:extLst>
          </p:cNvPr>
          <p:cNvGrpSpPr/>
          <p:nvPr/>
        </p:nvGrpSpPr>
        <p:grpSpPr>
          <a:xfrm>
            <a:off x="813136" y="-6035118"/>
            <a:ext cx="13585483" cy="14694797"/>
            <a:chOff x="813136" y="-6035118"/>
            <a:chExt cx="13585483" cy="14694797"/>
          </a:xfrm>
        </p:grpSpPr>
        <p:sp>
          <p:nvSpPr>
            <p:cNvPr id="4" name="TextBox 3">
              <a:extLst>
                <a:ext uri="{FF2B5EF4-FFF2-40B4-BE49-F238E27FC236}">
                  <a16:creationId xmlns:a16="http://schemas.microsoft.com/office/drawing/2014/main" id="{E8999AB7-9D70-464D-9541-731881CEA379}"/>
                </a:ext>
              </a:extLst>
            </p:cNvPr>
            <p:cNvSpPr txBox="1"/>
            <p:nvPr/>
          </p:nvSpPr>
          <p:spPr>
            <a:xfrm>
              <a:off x="813136" y="898293"/>
              <a:ext cx="4322618" cy="4647426"/>
            </a:xfrm>
            <a:prstGeom prst="rect">
              <a:avLst/>
            </a:prstGeom>
            <a:noFill/>
          </p:spPr>
          <p:txBody>
            <a:bodyPr wrap="square" rtlCol="0">
              <a:spAutoFit/>
            </a:bodyPr>
            <a:lstStyle/>
            <a:p>
              <a:r>
                <a:rPr lang="en-US" sz="4000" b="1" dirty="0">
                  <a:solidFill>
                    <a:srgbClr val="EC1F26"/>
                  </a:solidFill>
                  <a:latin typeface="Franklin Gothic Medium" panose="020B0603020102020204" pitchFamily="34" charset="0"/>
                </a:rPr>
                <a:t>How we understand that:</a:t>
              </a:r>
            </a:p>
            <a:p>
              <a:pPr marL="285750" indent="-285750">
                <a:buFont typeface="Arial" panose="020B0604020202020204" pitchFamily="34" charset="0"/>
                <a:buChar char="•"/>
              </a:pPr>
              <a:r>
                <a:rPr lang="en-US" sz="3600" i="1" dirty="0">
                  <a:latin typeface="Franklin Gothic Medium" panose="020B0603020102020204" pitchFamily="34" charset="0"/>
                </a:rPr>
                <a:t>determine the stages</a:t>
              </a:r>
            </a:p>
            <a:p>
              <a:pPr marL="285750" indent="-285750">
                <a:buFont typeface="Arial" panose="020B0604020202020204" pitchFamily="34" charset="0"/>
                <a:buChar char="•"/>
              </a:pPr>
              <a:r>
                <a:rPr lang="en-US" sz="3600" i="1" dirty="0">
                  <a:latin typeface="Franklin Gothic Medium" panose="020B0603020102020204" pitchFamily="34" charset="0"/>
                </a:rPr>
                <a:t>distribute people in stages</a:t>
              </a:r>
            </a:p>
            <a:p>
              <a:pPr marL="285750" indent="-285750">
                <a:buFont typeface="Arial" panose="020B0604020202020204" pitchFamily="34" charset="0"/>
                <a:buChar char="•"/>
              </a:pPr>
              <a:r>
                <a:rPr lang="en-US" sz="3600" i="1" dirty="0">
                  <a:latin typeface="Franklin Gothic Medium" panose="020B0603020102020204" pitchFamily="34" charset="0"/>
                </a:rPr>
                <a:t>definition of requirements</a:t>
              </a:r>
              <a:endParaRPr lang="en-UA" sz="3600" i="1" dirty="0">
                <a:latin typeface="Franklin Gothic Medium" panose="020B0603020102020204" pitchFamily="34" charset="0"/>
              </a:endParaRPr>
            </a:p>
          </p:txBody>
        </p:sp>
        <p:sp>
          <p:nvSpPr>
            <p:cNvPr id="5" name="Right Arrow 4">
              <a:extLst>
                <a:ext uri="{FF2B5EF4-FFF2-40B4-BE49-F238E27FC236}">
                  <a16:creationId xmlns:a16="http://schemas.microsoft.com/office/drawing/2014/main" id="{6DCA26BB-5B4D-C942-B6FE-75CDE6B27BCE}"/>
                </a:ext>
              </a:extLst>
            </p:cNvPr>
            <p:cNvSpPr/>
            <p:nvPr/>
          </p:nvSpPr>
          <p:spPr>
            <a:xfrm rot="16200000">
              <a:off x="1143612" y="-4595328"/>
              <a:ext cx="14694797" cy="11815217"/>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solidFill>
                  <a:srgbClr val="EC1F26"/>
                </a:solidFill>
              </a:endParaRPr>
            </a:p>
          </p:txBody>
        </p:sp>
        <p:sp>
          <p:nvSpPr>
            <p:cNvPr id="6" name="TextBox 5">
              <a:extLst>
                <a:ext uri="{FF2B5EF4-FFF2-40B4-BE49-F238E27FC236}">
                  <a16:creationId xmlns:a16="http://schemas.microsoft.com/office/drawing/2014/main" id="{8A46C344-128F-354F-8EED-F5B5F59DB87D}"/>
                </a:ext>
              </a:extLst>
            </p:cNvPr>
            <p:cNvSpPr txBox="1"/>
            <p:nvPr/>
          </p:nvSpPr>
          <p:spPr>
            <a:xfrm>
              <a:off x="5916201" y="853992"/>
              <a:ext cx="5366681" cy="5139869"/>
            </a:xfrm>
            <a:prstGeom prst="rect">
              <a:avLst/>
            </a:prstGeom>
            <a:noFill/>
          </p:spPr>
          <p:txBody>
            <a:bodyPr wrap="square" rtlCol="0">
              <a:spAutoFit/>
            </a:bodyPr>
            <a:lstStyle/>
            <a:p>
              <a:r>
                <a:rPr lang="en-US" sz="4000" b="1" dirty="0">
                  <a:latin typeface="Franklin Gothic Medium" panose="020B0603020102020204" pitchFamily="34" charset="0"/>
                </a:rPr>
                <a:t>What it gives us:</a:t>
              </a:r>
            </a:p>
            <a:p>
              <a:pPr marL="285750" indent="-285750">
                <a:buFont typeface="Arial" panose="020B0604020202020204" pitchFamily="34" charset="0"/>
                <a:buChar char="•"/>
              </a:pPr>
              <a:r>
                <a:rPr lang="en-US" sz="3600" i="1" dirty="0">
                  <a:solidFill>
                    <a:schemeClr val="bg1"/>
                  </a:solidFill>
                  <a:latin typeface="Franklin Gothic Medium" panose="020B0603020102020204" pitchFamily="34" charset="0"/>
                </a:rPr>
                <a:t>clearly define the work plan</a:t>
              </a:r>
            </a:p>
            <a:p>
              <a:pPr marL="285750" indent="-285750">
                <a:buFont typeface="Arial" panose="020B0604020202020204" pitchFamily="34" charset="0"/>
                <a:buChar char="•"/>
              </a:pPr>
              <a:r>
                <a:rPr lang="en-US" sz="3600" i="1" dirty="0">
                  <a:solidFill>
                    <a:schemeClr val="bg1"/>
                  </a:solidFill>
                  <a:latin typeface="Franklin Gothic Medium" panose="020B0603020102020204" pitchFamily="34" charset="0"/>
                </a:rPr>
                <a:t>correctly distribute the roles for maximum efficiency</a:t>
              </a:r>
            </a:p>
            <a:p>
              <a:pPr marL="285750" indent="-285750">
                <a:buFont typeface="Arial" panose="020B0604020202020204" pitchFamily="34" charset="0"/>
                <a:buChar char="•"/>
              </a:pPr>
              <a:r>
                <a:rPr lang="en-US" sz="3600" i="1" dirty="0">
                  <a:solidFill>
                    <a:schemeClr val="bg1"/>
                  </a:solidFill>
                  <a:latin typeface="Franklin Gothic Medium" panose="020B0603020102020204" pitchFamily="34" charset="0"/>
                </a:rPr>
                <a:t>determining which product we need</a:t>
              </a:r>
            </a:p>
            <a:p>
              <a:pPr marL="285750" indent="-285750">
                <a:buFont typeface="Arial" panose="020B0604020202020204" pitchFamily="34" charset="0"/>
                <a:buChar char="•"/>
              </a:pPr>
              <a:r>
                <a:rPr lang="en-US" sz="3600" i="1" dirty="0">
                  <a:solidFill>
                    <a:schemeClr val="bg1"/>
                  </a:solidFill>
                  <a:latin typeface="Franklin Gothic Medium" panose="020B0603020102020204" pitchFamily="34" charset="0"/>
                </a:rPr>
                <a:t>what is needed for this</a:t>
              </a:r>
              <a:endParaRPr lang="en-UA" sz="3600" i="1" dirty="0">
                <a:solidFill>
                  <a:schemeClr val="bg1"/>
                </a:solidFill>
                <a:latin typeface="Franklin Gothic Medium" panose="020B0603020102020204" pitchFamily="34" charset="0"/>
              </a:endParaRPr>
            </a:p>
          </p:txBody>
        </p:sp>
      </p:grpSp>
      <p:sp>
        <p:nvSpPr>
          <p:cNvPr id="8" name="Right Arrow 7">
            <a:extLst>
              <a:ext uri="{FF2B5EF4-FFF2-40B4-BE49-F238E27FC236}">
                <a16:creationId xmlns:a16="http://schemas.microsoft.com/office/drawing/2014/main" id="{7E37F1A5-AF30-8946-A9E1-D19D59D37E11}"/>
              </a:ext>
            </a:extLst>
          </p:cNvPr>
          <p:cNvSpPr/>
          <p:nvPr/>
        </p:nvSpPr>
        <p:spPr>
          <a:xfrm>
            <a:off x="-51131" y="342900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9" name="Right Arrow 8">
            <a:extLst>
              <a:ext uri="{FF2B5EF4-FFF2-40B4-BE49-F238E27FC236}">
                <a16:creationId xmlns:a16="http://schemas.microsoft.com/office/drawing/2014/main" id="{9FF2494C-19F9-5541-918C-3782F01FA6EC}"/>
              </a:ext>
            </a:extLst>
          </p:cNvPr>
          <p:cNvSpPr/>
          <p:nvPr/>
        </p:nvSpPr>
        <p:spPr>
          <a:xfrm>
            <a:off x="-102016" y="-1177810"/>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0" name="Right Arrow 9">
            <a:extLst>
              <a:ext uri="{FF2B5EF4-FFF2-40B4-BE49-F238E27FC236}">
                <a16:creationId xmlns:a16="http://schemas.microsoft.com/office/drawing/2014/main" id="{85990558-730B-B54E-9030-405D2B1E4C8D}"/>
              </a:ext>
            </a:extLst>
          </p:cNvPr>
          <p:cNvSpPr/>
          <p:nvPr/>
        </p:nvSpPr>
        <p:spPr>
          <a:xfrm rot="10800000">
            <a:off x="-1441328" y="1075098"/>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1" name="TextBox 10">
            <a:extLst>
              <a:ext uri="{FF2B5EF4-FFF2-40B4-BE49-F238E27FC236}">
                <a16:creationId xmlns:a16="http://schemas.microsoft.com/office/drawing/2014/main" id="{F53179BC-3242-A34C-A222-DCF5EEC0A70C}"/>
              </a:ext>
            </a:extLst>
          </p:cNvPr>
          <p:cNvSpPr txBox="1"/>
          <p:nvPr/>
        </p:nvSpPr>
        <p:spPr>
          <a:xfrm>
            <a:off x="657613" y="668882"/>
            <a:ext cx="8486388" cy="1200329"/>
          </a:xfrm>
          <a:prstGeom prst="rect">
            <a:avLst/>
          </a:prstGeom>
          <a:noFill/>
        </p:spPr>
        <p:txBody>
          <a:bodyPr wrap="square" rtlCol="0">
            <a:spAutoFit/>
          </a:bodyPr>
          <a:lstStyle/>
          <a:p>
            <a:r>
              <a:rPr lang="en-US" sz="4400" b="1" dirty="0">
                <a:solidFill>
                  <a:schemeClr val="bg1"/>
                </a:solidFill>
                <a:latin typeface="Franklin Gothic Medium" panose="020B0603020102020204" pitchFamily="34" charset="0"/>
              </a:rPr>
              <a:t>TARGET AUDIENCE </a:t>
            </a:r>
            <a:r>
              <a:rPr lang="en-US" sz="2800" i="1" dirty="0">
                <a:solidFill>
                  <a:schemeClr val="bg1"/>
                </a:solidFill>
                <a:latin typeface="Franklin Gothic Medium" panose="020B0603020102020204" pitchFamily="34" charset="0"/>
              </a:rPr>
              <a:t>are people who can become potential buyers of a product / service.</a:t>
            </a:r>
          </a:p>
        </p:txBody>
      </p:sp>
      <p:pic>
        <p:nvPicPr>
          <p:cNvPr id="13" name="Picture 12">
            <a:extLst>
              <a:ext uri="{FF2B5EF4-FFF2-40B4-BE49-F238E27FC236}">
                <a16:creationId xmlns:a16="http://schemas.microsoft.com/office/drawing/2014/main" id="{182B38F4-41A5-D646-B694-52EC97C3E47B}"/>
              </a:ext>
            </a:extLst>
          </p:cNvPr>
          <p:cNvPicPr>
            <a:picLocks noChangeAspect="1"/>
          </p:cNvPicPr>
          <p:nvPr/>
        </p:nvPicPr>
        <p:blipFill>
          <a:blip r:embed="rId2"/>
          <a:stretch>
            <a:fillRect/>
          </a:stretch>
        </p:blipFill>
        <p:spPr>
          <a:xfrm>
            <a:off x="7315867" y="2190300"/>
            <a:ext cx="3980366" cy="3980366"/>
          </a:xfrm>
          <a:prstGeom prst="rect">
            <a:avLst/>
          </a:prstGeom>
        </p:spPr>
      </p:pic>
      <p:sp>
        <p:nvSpPr>
          <p:cNvPr id="14" name="TextBox 13">
            <a:extLst>
              <a:ext uri="{FF2B5EF4-FFF2-40B4-BE49-F238E27FC236}">
                <a16:creationId xmlns:a16="http://schemas.microsoft.com/office/drawing/2014/main" id="{3A706659-B495-0147-8313-0B643A7D9C90}"/>
              </a:ext>
            </a:extLst>
          </p:cNvPr>
          <p:cNvSpPr txBox="1"/>
          <p:nvPr/>
        </p:nvSpPr>
        <p:spPr>
          <a:xfrm>
            <a:off x="1048484" y="2138709"/>
            <a:ext cx="5638464" cy="3416320"/>
          </a:xfrm>
          <a:prstGeom prst="rect">
            <a:avLst/>
          </a:prstGeom>
          <a:noFill/>
        </p:spPr>
        <p:txBody>
          <a:bodyPr wrap="square" rtlCol="0">
            <a:spAutoFit/>
          </a:bodyPr>
          <a:lstStyle/>
          <a:p>
            <a:r>
              <a:rPr lang="en-US" sz="2400" dirty="0">
                <a:solidFill>
                  <a:schemeClr val="bg1"/>
                </a:solidFill>
                <a:latin typeface="Franklin Gothic Medium" panose="020B0603020102020204" pitchFamily="34" charset="0"/>
              </a:rPr>
              <a:t>Identifying your target audience as a business can help craft marketing strategies and define your core customers. Instead of spending money and resources trying to cater to every consumer, defining a target audience allows for more intentional and personal outreach to those most likely to purchase your product or service.</a:t>
            </a:r>
            <a:endParaRPr lang="en-UA" sz="2400"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260026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strips(downLeft)">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826E39-68D9-FB48-A05E-40BB875E73E1}"/>
              </a:ext>
            </a:extLst>
          </p:cNvPr>
          <p:cNvGrpSpPr/>
          <p:nvPr/>
        </p:nvGrpSpPr>
        <p:grpSpPr>
          <a:xfrm>
            <a:off x="657613" y="668882"/>
            <a:ext cx="8486388" cy="4886147"/>
            <a:chOff x="657613" y="668882"/>
            <a:chExt cx="8486388" cy="4886147"/>
          </a:xfrm>
        </p:grpSpPr>
        <p:sp>
          <p:nvSpPr>
            <p:cNvPr id="7" name="TextBox 6">
              <a:extLst>
                <a:ext uri="{FF2B5EF4-FFF2-40B4-BE49-F238E27FC236}">
                  <a16:creationId xmlns:a16="http://schemas.microsoft.com/office/drawing/2014/main" id="{3F185481-C277-FC46-816B-9893DD62DAEB}"/>
                </a:ext>
              </a:extLst>
            </p:cNvPr>
            <p:cNvSpPr txBox="1"/>
            <p:nvPr/>
          </p:nvSpPr>
          <p:spPr>
            <a:xfrm>
              <a:off x="657613" y="668882"/>
              <a:ext cx="8486388" cy="1200329"/>
            </a:xfrm>
            <a:prstGeom prst="rect">
              <a:avLst/>
            </a:prstGeom>
            <a:noFill/>
          </p:spPr>
          <p:txBody>
            <a:bodyPr wrap="square" rtlCol="0">
              <a:spAutoFit/>
            </a:bodyPr>
            <a:lstStyle/>
            <a:p>
              <a:r>
                <a:rPr lang="en-US" sz="4400" b="1" dirty="0">
                  <a:solidFill>
                    <a:schemeClr val="bg1"/>
                  </a:solidFill>
                  <a:latin typeface="Franklin Gothic Medium" panose="020B0603020102020204" pitchFamily="34" charset="0"/>
                </a:rPr>
                <a:t>TARGET AUDIENCE </a:t>
              </a:r>
              <a:r>
                <a:rPr lang="en-US" sz="2800" i="1" dirty="0">
                  <a:solidFill>
                    <a:schemeClr val="bg1"/>
                  </a:solidFill>
                  <a:latin typeface="Franklin Gothic Medium" panose="020B0603020102020204" pitchFamily="34" charset="0"/>
                </a:rPr>
                <a:t>are people who can become potential buyers of a product / service.</a:t>
              </a:r>
            </a:p>
          </p:txBody>
        </p:sp>
        <p:sp>
          <p:nvSpPr>
            <p:cNvPr id="18" name="TextBox 17">
              <a:extLst>
                <a:ext uri="{FF2B5EF4-FFF2-40B4-BE49-F238E27FC236}">
                  <a16:creationId xmlns:a16="http://schemas.microsoft.com/office/drawing/2014/main" id="{0B34813A-AAD7-3B4E-9A6D-0C358C50CA64}"/>
                </a:ext>
              </a:extLst>
            </p:cNvPr>
            <p:cNvSpPr txBox="1"/>
            <p:nvPr/>
          </p:nvSpPr>
          <p:spPr>
            <a:xfrm>
              <a:off x="1048484" y="2138709"/>
              <a:ext cx="5638464" cy="3416320"/>
            </a:xfrm>
            <a:prstGeom prst="rect">
              <a:avLst/>
            </a:prstGeom>
            <a:noFill/>
          </p:spPr>
          <p:txBody>
            <a:bodyPr wrap="square" rtlCol="0">
              <a:spAutoFit/>
            </a:bodyPr>
            <a:lstStyle/>
            <a:p>
              <a:r>
                <a:rPr lang="en-US" sz="2400" dirty="0">
                  <a:solidFill>
                    <a:schemeClr val="bg1"/>
                  </a:solidFill>
                  <a:latin typeface="Franklin Gothic Medium" panose="020B0603020102020204" pitchFamily="34" charset="0"/>
                </a:rPr>
                <a:t>Identifying your target audience as a business can help craft marketing strategies and define your core customers. Instead of spending money and resources trying to cater to every consumer, defining a target audience allows for more intentional and personal outreach to those most likely to purchase your product or service.</a:t>
              </a:r>
              <a:endParaRPr lang="en-UA" sz="2400" dirty="0">
                <a:solidFill>
                  <a:schemeClr val="bg1"/>
                </a:solidFill>
                <a:latin typeface="Franklin Gothic Medium" panose="020B0603020102020204" pitchFamily="34" charset="0"/>
              </a:endParaRPr>
            </a:p>
          </p:txBody>
        </p:sp>
      </p:grpSp>
      <p:pic>
        <p:nvPicPr>
          <p:cNvPr id="8" name="Picture 7">
            <a:extLst>
              <a:ext uri="{FF2B5EF4-FFF2-40B4-BE49-F238E27FC236}">
                <a16:creationId xmlns:a16="http://schemas.microsoft.com/office/drawing/2014/main" id="{0EA8C343-3B7B-9F49-B8CE-E1AD2AF445E5}"/>
              </a:ext>
            </a:extLst>
          </p:cNvPr>
          <p:cNvPicPr>
            <a:picLocks noChangeAspect="1"/>
          </p:cNvPicPr>
          <p:nvPr/>
        </p:nvPicPr>
        <p:blipFill>
          <a:blip r:embed="rId2"/>
          <a:stretch>
            <a:fillRect/>
          </a:stretch>
        </p:blipFill>
        <p:spPr>
          <a:xfrm>
            <a:off x="7315867" y="2190300"/>
            <a:ext cx="3980366" cy="3980366"/>
          </a:xfrm>
          <a:prstGeom prst="rect">
            <a:avLst/>
          </a:prstGeom>
        </p:spPr>
      </p:pic>
      <p:sp>
        <p:nvSpPr>
          <p:cNvPr id="10" name="Right Arrow 9">
            <a:extLst>
              <a:ext uri="{FF2B5EF4-FFF2-40B4-BE49-F238E27FC236}">
                <a16:creationId xmlns:a16="http://schemas.microsoft.com/office/drawing/2014/main" id="{842A0F14-4A50-CC43-B95C-B476441A50D3}"/>
              </a:ext>
            </a:extLst>
          </p:cNvPr>
          <p:cNvSpPr/>
          <p:nvPr/>
        </p:nvSpPr>
        <p:spPr>
          <a:xfrm>
            <a:off x="-231422" y="3424985"/>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11" name="Right Arrow 10">
            <a:extLst>
              <a:ext uri="{FF2B5EF4-FFF2-40B4-BE49-F238E27FC236}">
                <a16:creationId xmlns:a16="http://schemas.microsoft.com/office/drawing/2014/main" id="{99C4A0CC-D97E-AE41-B505-611680D056AB}"/>
              </a:ext>
            </a:extLst>
          </p:cNvPr>
          <p:cNvSpPr/>
          <p:nvPr/>
        </p:nvSpPr>
        <p:spPr>
          <a:xfrm rot="10800000">
            <a:off x="-1821576" y="956800"/>
            <a:ext cx="14013576"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2" name="Right Arrow 11">
            <a:extLst>
              <a:ext uri="{FF2B5EF4-FFF2-40B4-BE49-F238E27FC236}">
                <a16:creationId xmlns:a16="http://schemas.microsoft.com/office/drawing/2014/main" id="{9BE3D35A-76B8-6146-B842-6944F1B480BF}"/>
              </a:ext>
            </a:extLst>
          </p:cNvPr>
          <p:cNvSpPr/>
          <p:nvPr/>
        </p:nvSpPr>
        <p:spPr>
          <a:xfrm>
            <a:off x="-31532" y="-1224710"/>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13" name="Rectangle 12">
            <a:extLst>
              <a:ext uri="{FF2B5EF4-FFF2-40B4-BE49-F238E27FC236}">
                <a16:creationId xmlns:a16="http://schemas.microsoft.com/office/drawing/2014/main" id="{8D64EF31-54D0-5A4F-95CC-DD78CEF0D357}"/>
              </a:ext>
            </a:extLst>
          </p:cNvPr>
          <p:cNvSpPr/>
          <p:nvPr/>
        </p:nvSpPr>
        <p:spPr>
          <a:xfrm>
            <a:off x="1438555" y="468847"/>
            <a:ext cx="9559220" cy="923330"/>
          </a:xfrm>
          <a:prstGeom prst="rect">
            <a:avLst/>
          </a:prstGeom>
        </p:spPr>
        <p:txBody>
          <a:bodyPr wrap="none">
            <a:spAutoFit/>
          </a:bodyPr>
          <a:lstStyle/>
          <a:p>
            <a:r>
              <a:rPr lang="en-UA" sz="5400" b="1" dirty="0">
                <a:solidFill>
                  <a:srgbClr val="EC1F26"/>
                </a:solidFill>
                <a:latin typeface="Franklin Gothic Medium" panose="020B0603020102020204" pitchFamily="34" charset="0"/>
              </a:rPr>
              <a:t>Target audience of Nova Poshta</a:t>
            </a:r>
          </a:p>
        </p:txBody>
      </p:sp>
      <p:sp>
        <p:nvSpPr>
          <p:cNvPr id="14" name="Rectangle 13">
            <a:extLst>
              <a:ext uri="{FF2B5EF4-FFF2-40B4-BE49-F238E27FC236}">
                <a16:creationId xmlns:a16="http://schemas.microsoft.com/office/drawing/2014/main" id="{B23F8D3B-95FE-C544-8F9E-CA74F747C594}"/>
              </a:ext>
            </a:extLst>
          </p:cNvPr>
          <p:cNvSpPr/>
          <p:nvPr/>
        </p:nvSpPr>
        <p:spPr>
          <a:xfrm>
            <a:off x="1084920" y="1708573"/>
            <a:ext cx="3442433" cy="1631216"/>
          </a:xfrm>
          <a:prstGeom prst="rect">
            <a:avLst/>
          </a:prstGeom>
        </p:spPr>
        <p:txBody>
          <a:bodyPr wrap="square">
            <a:spAutoFit/>
          </a:bodyPr>
          <a:lstStyle/>
          <a:p>
            <a:pPr algn="ctr"/>
            <a:r>
              <a:rPr lang="en-UA" sz="2000" b="1" dirty="0">
                <a:latin typeface="Franklin Gothic Medium" panose="020B0603020102020204" pitchFamily="34" charset="0"/>
              </a:rPr>
              <a:t>Main customers: </a:t>
            </a:r>
            <a:r>
              <a:rPr lang="en-UA" sz="2000" i="1" dirty="0">
                <a:latin typeface="Franklin Gothic Medium" panose="020B0603020102020204" pitchFamily="34" charset="0"/>
              </a:rPr>
              <a:t>small business, online stores, shipping companies, sellers of goods on the Internet, individuals.</a:t>
            </a:r>
          </a:p>
        </p:txBody>
      </p:sp>
      <p:sp>
        <p:nvSpPr>
          <p:cNvPr id="15" name="Rectangle 14">
            <a:extLst>
              <a:ext uri="{FF2B5EF4-FFF2-40B4-BE49-F238E27FC236}">
                <a16:creationId xmlns:a16="http://schemas.microsoft.com/office/drawing/2014/main" id="{9CDADC49-924D-BD43-9CFD-A41BB75FC834}"/>
              </a:ext>
            </a:extLst>
          </p:cNvPr>
          <p:cNvSpPr/>
          <p:nvPr/>
        </p:nvSpPr>
        <p:spPr>
          <a:xfrm>
            <a:off x="371330" y="3847232"/>
            <a:ext cx="3980366" cy="2246769"/>
          </a:xfrm>
          <a:prstGeom prst="rect">
            <a:avLst/>
          </a:prstGeom>
        </p:spPr>
        <p:txBody>
          <a:bodyPr wrap="square">
            <a:spAutoFit/>
          </a:bodyPr>
          <a:lstStyle/>
          <a:p>
            <a:pPr algn="ctr"/>
            <a:r>
              <a:rPr lang="en-UA" sz="2000" b="1" dirty="0">
                <a:latin typeface="Franklin Gothic Medium" panose="020B0603020102020204" pitchFamily="34" charset="0"/>
              </a:rPr>
              <a:t>Needs and desires: </a:t>
            </a:r>
            <a:r>
              <a:rPr lang="en-UA" sz="2000" dirty="0">
                <a:latin typeface="Franklin Gothic Medium" panose="020B0603020102020204" pitchFamily="34" charset="0"/>
              </a:rPr>
              <a:t>delivery (to the branch, post office, address), international partner delivery network, money transfers, storage of goods in warehouses, picking and sending orders to the recipient;</a:t>
            </a:r>
          </a:p>
        </p:txBody>
      </p:sp>
      <p:sp>
        <p:nvSpPr>
          <p:cNvPr id="16" name="Rectangle 15">
            <a:extLst>
              <a:ext uri="{FF2B5EF4-FFF2-40B4-BE49-F238E27FC236}">
                <a16:creationId xmlns:a16="http://schemas.microsoft.com/office/drawing/2014/main" id="{D80BE704-AB21-604F-B496-351876E1B37A}"/>
              </a:ext>
            </a:extLst>
          </p:cNvPr>
          <p:cNvSpPr/>
          <p:nvPr/>
        </p:nvSpPr>
        <p:spPr>
          <a:xfrm>
            <a:off x="8072342" y="4225245"/>
            <a:ext cx="3771784" cy="1938992"/>
          </a:xfrm>
          <a:prstGeom prst="rect">
            <a:avLst/>
          </a:prstGeom>
        </p:spPr>
        <p:txBody>
          <a:bodyPr wrap="square">
            <a:spAutoFit/>
          </a:bodyPr>
          <a:lstStyle/>
          <a:p>
            <a:r>
              <a:rPr lang="en-UA" sz="2000" b="1" dirty="0">
                <a:latin typeface="Franklin Gothic Medium" panose="020B0603020102020204" pitchFamily="34" charset="0"/>
              </a:rPr>
              <a:t>Geolocation: </a:t>
            </a:r>
            <a:r>
              <a:rPr lang="en-UA" sz="2000" i="1" dirty="0">
                <a:latin typeface="Franklin Gothic Medium" panose="020B0603020102020204" pitchFamily="34" charset="0"/>
              </a:rPr>
              <a:t>Ukraine (cities, towns, urban-type settlements, villages); online shopping: USA, Germany, China, Poland, Great Britain, Turkey (amazon, ebay, etc.);</a:t>
            </a:r>
          </a:p>
        </p:txBody>
      </p:sp>
      <p:sp>
        <p:nvSpPr>
          <p:cNvPr id="17" name="Rectangle 16">
            <a:extLst>
              <a:ext uri="{FF2B5EF4-FFF2-40B4-BE49-F238E27FC236}">
                <a16:creationId xmlns:a16="http://schemas.microsoft.com/office/drawing/2014/main" id="{1F5B1033-A5C3-C441-A850-A91E19E88CE4}"/>
              </a:ext>
            </a:extLst>
          </p:cNvPr>
          <p:cNvSpPr/>
          <p:nvPr/>
        </p:nvSpPr>
        <p:spPr>
          <a:xfrm>
            <a:off x="8072342" y="1544663"/>
            <a:ext cx="3339941" cy="1844095"/>
          </a:xfrm>
          <a:prstGeom prst="rect">
            <a:avLst/>
          </a:prstGeom>
        </p:spPr>
        <p:txBody>
          <a:bodyPr wrap="square">
            <a:spAutoFit/>
          </a:bodyPr>
          <a:lstStyle/>
          <a:p>
            <a:pPr>
              <a:lnSpc>
                <a:spcPct val="200000"/>
              </a:lnSpc>
            </a:pPr>
            <a:r>
              <a:rPr lang="en-UA" sz="2000" b="1" dirty="0">
                <a:latin typeface="Franklin Gothic Medium" panose="020B0603020102020204" pitchFamily="34" charset="0"/>
              </a:rPr>
              <a:t>Age: </a:t>
            </a:r>
            <a:r>
              <a:rPr lang="en-UA" sz="2000" i="1" dirty="0">
                <a:latin typeface="Franklin Gothic Medium" panose="020B0603020102020204" pitchFamily="34" charset="0"/>
              </a:rPr>
              <a:t>14+;</a:t>
            </a:r>
          </a:p>
          <a:p>
            <a:pPr>
              <a:lnSpc>
                <a:spcPct val="200000"/>
              </a:lnSpc>
            </a:pPr>
            <a:r>
              <a:rPr lang="en-UA" sz="2000" b="1" dirty="0">
                <a:latin typeface="Franklin Gothic Medium" panose="020B0603020102020204" pitchFamily="34" charset="0"/>
              </a:rPr>
              <a:t>Gender: </a:t>
            </a:r>
            <a:r>
              <a:rPr lang="en-UA" sz="2000" i="1" dirty="0">
                <a:latin typeface="Franklin Gothic Medium" panose="020B0603020102020204" pitchFamily="34" charset="0"/>
              </a:rPr>
              <a:t>male, female;</a:t>
            </a:r>
          </a:p>
          <a:p>
            <a:pPr>
              <a:lnSpc>
                <a:spcPct val="200000"/>
              </a:lnSpc>
            </a:pPr>
            <a:r>
              <a:rPr lang="en-UA" sz="2000" b="1" dirty="0">
                <a:latin typeface="Franklin Gothic Medium" panose="020B0603020102020204" pitchFamily="34" charset="0"/>
              </a:rPr>
              <a:t>Profit level: </a:t>
            </a:r>
            <a:r>
              <a:rPr lang="en-UA" sz="2000" i="1" dirty="0">
                <a:latin typeface="Franklin Gothic Medium" panose="020B0603020102020204" pitchFamily="34" charset="0"/>
              </a:rPr>
              <a:t>sufficient;</a:t>
            </a:r>
          </a:p>
        </p:txBody>
      </p:sp>
      <p:pic>
        <p:nvPicPr>
          <p:cNvPr id="25" name="Picture 24">
            <a:extLst>
              <a:ext uri="{FF2B5EF4-FFF2-40B4-BE49-F238E27FC236}">
                <a16:creationId xmlns:a16="http://schemas.microsoft.com/office/drawing/2014/main" id="{7E5A1BBE-99CF-5945-9C99-57624161EBCF}"/>
              </a:ext>
            </a:extLst>
          </p:cNvPr>
          <p:cNvPicPr>
            <a:picLocks noChangeAspect="1"/>
          </p:cNvPicPr>
          <p:nvPr/>
        </p:nvPicPr>
        <p:blipFill>
          <a:blip r:embed="rId3"/>
          <a:stretch>
            <a:fillRect/>
          </a:stretch>
        </p:blipFill>
        <p:spPr>
          <a:xfrm>
            <a:off x="4948604" y="2336306"/>
            <a:ext cx="2539125" cy="2539125"/>
          </a:xfrm>
          <a:prstGeom prst="rect">
            <a:avLst/>
          </a:prstGeom>
        </p:spPr>
      </p:pic>
      <p:sp>
        <p:nvSpPr>
          <p:cNvPr id="26" name="Oval 25">
            <a:extLst>
              <a:ext uri="{FF2B5EF4-FFF2-40B4-BE49-F238E27FC236}">
                <a16:creationId xmlns:a16="http://schemas.microsoft.com/office/drawing/2014/main" id="{2D664589-0DF4-0340-94FF-43A4D669E02C}"/>
              </a:ext>
            </a:extLst>
          </p:cNvPr>
          <p:cNvSpPr/>
          <p:nvPr/>
        </p:nvSpPr>
        <p:spPr>
          <a:xfrm>
            <a:off x="4580380" y="1963382"/>
            <a:ext cx="3275571" cy="3275571"/>
          </a:xfrm>
          <a:prstGeom prst="ellipse">
            <a:avLst/>
          </a:prstGeom>
          <a:noFill/>
          <a:ln w="1111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210396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800" fill="hold"/>
                                        <p:tgtEl>
                                          <p:spTgt spid="12"/>
                                        </p:tgtEl>
                                        <p:attrNameLst>
                                          <p:attrName>ppt_x</p:attrName>
                                        </p:attrNameLst>
                                      </p:cBhvr>
                                      <p:tavLst>
                                        <p:tav tm="0">
                                          <p:val>
                                            <p:strVal val="0-#ppt_w/2"/>
                                          </p:val>
                                        </p:tav>
                                        <p:tav tm="100000">
                                          <p:val>
                                            <p:strVal val="#ppt_x"/>
                                          </p:val>
                                        </p:tav>
                                      </p:tavLst>
                                    </p:anim>
                                    <p:anim calcmode="lin" valueType="num">
                                      <p:cBhvr additive="base">
                                        <p:cTn id="12" dur="8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800"/>
                            </p:stCondLst>
                            <p:childTnLst>
                              <p:par>
                                <p:cTn id="22" presetID="6" presetClass="entr" presetSubtype="32"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circle(out)">
                                      <p:cBhvr>
                                        <p:cTn id="24" dur="2000"/>
                                        <p:tgtEl>
                                          <p:spTgt spid="26"/>
                                        </p:tgtEl>
                                      </p:cBhvr>
                                    </p:animEffect>
                                  </p:childTnLst>
                                </p:cTn>
                              </p:par>
                              <p:par>
                                <p:cTn id="25" presetID="6" presetClass="entr" presetSubtype="32"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circle(out)">
                                      <p:cBhvr>
                                        <p:cTn id="27" dur="20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1+#ppt_w/2"/>
                                          </p:val>
                                        </p:tav>
                                        <p:tav tm="100000">
                                          <p:val>
                                            <p:strVal val="#ppt_x"/>
                                          </p:val>
                                        </p:tav>
                                      </p:tavLst>
                                    </p:anim>
                                    <p:anim calcmode="lin" valueType="num">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P spid="15" grpId="0"/>
      <p:bldP spid="16" grpId="0"/>
      <p:bldP spid="17"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7A9CDDA-DBBF-024D-B1C9-8406D09BD3A1}"/>
              </a:ext>
            </a:extLst>
          </p:cNvPr>
          <p:cNvSpPr/>
          <p:nvPr/>
        </p:nvSpPr>
        <p:spPr>
          <a:xfrm>
            <a:off x="1426827" y="468844"/>
            <a:ext cx="9559220" cy="923330"/>
          </a:xfrm>
          <a:prstGeom prst="rect">
            <a:avLst/>
          </a:prstGeom>
        </p:spPr>
        <p:txBody>
          <a:bodyPr wrap="none">
            <a:spAutoFit/>
          </a:bodyPr>
          <a:lstStyle/>
          <a:p>
            <a:r>
              <a:rPr lang="en-UA" sz="5400" b="1" dirty="0">
                <a:solidFill>
                  <a:srgbClr val="EC1F26"/>
                </a:solidFill>
                <a:latin typeface="Franklin Gothic Medium" panose="020B0603020102020204" pitchFamily="34" charset="0"/>
              </a:rPr>
              <a:t>Target audience of Nova Poshta</a:t>
            </a:r>
          </a:p>
        </p:txBody>
      </p:sp>
      <p:grpSp>
        <p:nvGrpSpPr>
          <p:cNvPr id="13" name="Group 12">
            <a:extLst>
              <a:ext uri="{FF2B5EF4-FFF2-40B4-BE49-F238E27FC236}">
                <a16:creationId xmlns:a16="http://schemas.microsoft.com/office/drawing/2014/main" id="{359C2FEE-62AE-7541-A296-08781FED902A}"/>
              </a:ext>
            </a:extLst>
          </p:cNvPr>
          <p:cNvGrpSpPr/>
          <p:nvPr/>
        </p:nvGrpSpPr>
        <p:grpSpPr>
          <a:xfrm>
            <a:off x="359602" y="1544660"/>
            <a:ext cx="11472796" cy="4619574"/>
            <a:chOff x="2917261" y="5322666"/>
            <a:chExt cx="11472796" cy="4619574"/>
          </a:xfrm>
        </p:grpSpPr>
        <p:sp>
          <p:nvSpPr>
            <p:cNvPr id="14" name="Rectangle 13">
              <a:extLst>
                <a:ext uri="{FF2B5EF4-FFF2-40B4-BE49-F238E27FC236}">
                  <a16:creationId xmlns:a16="http://schemas.microsoft.com/office/drawing/2014/main" id="{383623AA-9F55-2342-B90B-591E93BCC3C2}"/>
                </a:ext>
              </a:extLst>
            </p:cNvPr>
            <p:cNvSpPr/>
            <p:nvPr/>
          </p:nvSpPr>
          <p:spPr>
            <a:xfrm>
              <a:off x="3630851" y="5486576"/>
              <a:ext cx="3442433" cy="1631216"/>
            </a:xfrm>
            <a:prstGeom prst="rect">
              <a:avLst/>
            </a:prstGeom>
          </p:spPr>
          <p:txBody>
            <a:bodyPr wrap="square">
              <a:spAutoFit/>
            </a:bodyPr>
            <a:lstStyle/>
            <a:p>
              <a:pPr algn="ctr"/>
              <a:r>
                <a:rPr lang="en-UA" sz="2000" b="1" dirty="0">
                  <a:latin typeface="Franklin Gothic Medium" panose="020B0603020102020204" pitchFamily="34" charset="0"/>
                </a:rPr>
                <a:t>Main customers: </a:t>
              </a:r>
              <a:r>
                <a:rPr lang="en-UA" sz="2000" i="1" dirty="0">
                  <a:latin typeface="Franklin Gothic Medium" panose="020B0603020102020204" pitchFamily="34" charset="0"/>
                </a:rPr>
                <a:t>small business, online stores, shipping companies, sellers of goods on the Internet, individuals.</a:t>
              </a:r>
            </a:p>
          </p:txBody>
        </p:sp>
        <p:sp>
          <p:nvSpPr>
            <p:cNvPr id="15" name="Rectangle 14">
              <a:extLst>
                <a:ext uri="{FF2B5EF4-FFF2-40B4-BE49-F238E27FC236}">
                  <a16:creationId xmlns:a16="http://schemas.microsoft.com/office/drawing/2014/main" id="{B0C9FA43-6A23-C740-A25C-7E4EC82C9604}"/>
                </a:ext>
              </a:extLst>
            </p:cNvPr>
            <p:cNvSpPr/>
            <p:nvPr/>
          </p:nvSpPr>
          <p:spPr>
            <a:xfrm>
              <a:off x="2917261" y="7625235"/>
              <a:ext cx="3980366" cy="2246769"/>
            </a:xfrm>
            <a:prstGeom prst="rect">
              <a:avLst/>
            </a:prstGeom>
          </p:spPr>
          <p:txBody>
            <a:bodyPr wrap="square">
              <a:spAutoFit/>
            </a:bodyPr>
            <a:lstStyle/>
            <a:p>
              <a:pPr algn="ctr"/>
              <a:r>
                <a:rPr lang="en-UA" sz="2000" b="1" dirty="0">
                  <a:latin typeface="Franklin Gothic Medium" panose="020B0603020102020204" pitchFamily="34" charset="0"/>
                </a:rPr>
                <a:t>Needs and desires: </a:t>
              </a:r>
              <a:r>
                <a:rPr lang="en-UA" sz="2000" dirty="0">
                  <a:latin typeface="Franklin Gothic Medium" panose="020B0603020102020204" pitchFamily="34" charset="0"/>
                </a:rPr>
                <a:t>delivery (to the branch, post office, address), international partner delivery network, money transfers, storage of goods in warehouses, picking and sending orders to the recipient;</a:t>
              </a:r>
            </a:p>
          </p:txBody>
        </p:sp>
        <p:sp>
          <p:nvSpPr>
            <p:cNvPr id="16" name="Rectangle 15">
              <a:extLst>
                <a:ext uri="{FF2B5EF4-FFF2-40B4-BE49-F238E27FC236}">
                  <a16:creationId xmlns:a16="http://schemas.microsoft.com/office/drawing/2014/main" id="{4486F2DD-5FD5-7F49-BF10-D1DACB6441CD}"/>
                </a:ext>
              </a:extLst>
            </p:cNvPr>
            <p:cNvSpPr/>
            <p:nvPr/>
          </p:nvSpPr>
          <p:spPr>
            <a:xfrm>
              <a:off x="10618273" y="8003248"/>
              <a:ext cx="3771784" cy="1938992"/>
            </a:xfrm>
            <a:prstGeom prst="rect">
              <a:avLst/>
            </a:prstGeom>
          </p:spPr>
          <p:txBody>
            <a:bodyPr wrap="square">
              <a:spAutoFit/>
            </a:bodyPr>
            <a:lstStyle/>
            <a:p>
              <a:r>
                <a:rPr lang="en-UA" sz="2000" b="1" dirty="0">
                  <a:latin typeface="Franklin Gothic Medium" panose="020B0603020102020204" pitchFamily="34" charset="0"/>
                </a:rPr>
                <a:t>Geolocation: </a:t>
              </a:r>
              <a:r>
                <a:rPr lang="en-UA" sz="2000" i="1" dirty="0">
                  <a:latin typeface="Franklin Gothic Medium" panose="020B0603020102020204" pitchFamily="34" charset="0"/>
                </a:rPr>
                <a:t>Ukraine (cities, towns, urban-type settlements, villages); online shopping: USA, Germany, China, Poland, Great Britain, Turkey (amazon, ebay, etc.);</a:t>
              </a:r>
            </a:p>
          </p:txBody>
        </p:sp>
        <p:sp>
          <p:nvSpPr>
            <p:cNvPr id="17" name="Rectangle 16">
              <a:extLst>
                <a:ext uri="{FF2B5EF4-FFF2-40B4-BE49-F238E27FC236}">
                  <a16:creationId xmlns:a16="http://schemas.microsoft.com/office/drawing/2014/main" id="{2EA1FB53-8F7F-2344-8192-1937A88E349F}"/>
                </a:ext>
              </a:extLst>
            </p:cNvPr>
            <p:cNvSpPr/>
            <p:nvPr/>
          </p:nvSpPr>
          <p:spPr>
            <a:xfrm>
              <a:off x="10618273" y="5322666"/>
              <a:ext cx="3339941" cy="1844095"/>
            </a:xfrm>
            <a:prstGeom prst="rect">
              <a:avLst/>
            </a:prstGeom>
          </p:spPr>
          <p:txBody>
            <a:bodyPr wrap="square">
              <a:spAutoFit/>
            </a:bodyPr>
            <a:lstStyle/>
            <a:p>
              <a:pPr>
                <a:lnSpc>
                  <a:spcPct val="200000"/>
                </a:lnSpc>
              </a:pPr>
              <a:r>
                <a:rPr lang="en-UA" sz="2000" b="1" dirty="0">
                  <a:latin typeface="Franklin Gothic Medium" panose="020B0603020102020204" pitchFamily="34" charset="0"/>
                </a:rPr>
                <a:t>Age: </a:t>
              </a:r>
              <a:r>
                <a:rPr lang="en-UA" sz="2000" i="1" dirty="0">
                  <a:latin typeface="Franklin Gothic Medium" panose="020B0603020102020204" pitchFamily="34" charset="0"/>
                </a:rPr>
                <a:t>14+;</a:t>
              </a:r>
            </a:p>
            <a:p>
              <a:pPr>
                <a:lnSpc>
                  <a:spcPct val="200000"/>
                </a:lnSpc>
              </a:pPr>
              <a:r>
                <a:rPr lang="en-UA" sz="2000" b="1" dirty="0">
                  <a:latin typeface="Franklin Gothic Medium" panose="020B0603020102020204" pitchFamily="34" charset="0"/>
                </a:rPr>
                <a:t>Gender: </a:t>
              </a:r>
              <a:r>
                <a:rPr lang="en-UA" sz="2000" i="1" dirty="0">
                  <a:latin typeface="Franklin Gothic Medium" panose="020B0603020102020204" pitchFamily="34" charset="0"/>
                </a:rPr>
                <a:t>male, female;</a:t>
              </a:r>
            </a:p>
            <a:p>
              <a:pPr>
                <a:lnSpc>
                  <a:spcPct val="200000"/>
                </a:lnSpc>
              </a:pPr>
              <a:r>
                <a:rPr lang="en-UA" sz="2000" b="1" dirty="0">
                  <a:latin typeface="Franklin Gothic Medium" panose="020B0603020102020204" pitchFamily="34" charset="0"/>
                </a:rPr>
                <a:t>Profit level: </a:t>
              </a:r>
              <a:r>
                <a:rPr lang="en-UA" sz="2000" i="1" dirty="0">
                  <a:latin typeface="Franklin Gothic Medium" panose="020B0603020102020204" pitchFamily="34" charset="0"/>
                </a:rPr>
                <a:t>sufficient;</a:t>
              </a:r>
            </a:p>
          </p:txBody>
        </p:sp>
      </p:grpSp>
      <p:pic>
        <p:nvPicPr>
          <p:cNvPr id="18" name="Picture 17">
            <a:extLst>
              <a:ext uri="{FF2B5EF4-FFF2-40B4-BE49-F238E27FC236}">
                <a16:creationId xmlns:a16="http://schemas.microsoft.com/office/drawing/2014/main" id="{CBF601F2-98F9-874A-B021-F5322260D7AA}"/>
              </a:ext>
            </a:extLst>
          </p:cNvPr>
          <p:cNvPicPr>
            <a:picLocks noChangeAspect="1"/>
          </p:cNvPicPr>
          <p:nvPr/>
        </p:nvPicPr>
        <p:blipFill>
          <a:blip r:embed="rId2"/>
          <a:stretch>
            <a:fillRect/>
          </a:stretch>
        </p:blipFill>
        <p:spPr>
          <a:xfrm>
            <a:off x="4936876" y="2336303"/>
            <a:ext cx="2539125" cy="2539125"/>
          </a:xfrm>
          <a:prstGeom prst="rect">
            <a:avLst/>
          </a:prstGeom>
        </p:spPr>
      </p:pic>
      <p:sp>
        <p:nvSpPr>
          <p:cNvPr id="19" name="Oval 18">
            <a:extLst>
              <a:ext uri="{FF2B5EF4-FFF2-40B4-BE49-F238E27FC236}">
                <a16:creationId xmlns:a16="http://schemas.microsoft.com/office/drawing/2014/main" id="{BB2ABD98-EA01-F940-97EA-090F906BC524}"/>
              </a:ext>
            </a:extLst>
          </p:cNvPr>
          <p:cNvSpPr/>
          <p:nvPr/>
        </p:nvSpPr>
        <p:spPr>
          <a:xfrm>
            <a:off x="4568652" y="1963379"/>
            <a:ext cx="3275571" cy="3275571"/>
          </a:xfrm>
          <a:prstGeom prst="ellipse">
            <a:avLst/>
          </a:prstGeom>
          <a:noFill/>
          <a:ln w="1111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0" name="Right Arrow 19">
            <a:extLst>
              <a:ext uri="{FF2B5EF4-FFF2-40B4-BE49-F238E27FC236}">
                <a16:creationId xmlns:a16="http://schemas.microsoft.com/office/drawing/2014/main" id="{A24F91C4-4390-2A45-8510-43CD3314712F}"/>
              </a:ext>
            </a:extLst>
          </p:cNvPr>
          <p:cNvSpPr/>
          <p:nvPr/>
        </p:nvSpPr>
        <p:spPr>
          <a:xfrm>
            <a:off x="-51131" y="342900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1" name="Right Arrow 20">
            <a:extLst>
              <a:ext uri="{FF2B5EF4-FFF2-40B4-BE49-F238E27FC236}">
                <a16:creationId xmlns:a16="http://schemas.microsoft.com/office/drawing/2014/main" id="{C1752D52-0D1A-8545-B74B-BBEB21F27087}"/>
              </a:ext>
            </a:extLst>
          </p:cNvPr>
          <p:cNvSpPr/>
          <p:nvPr/>
        </p:nvSpPr>
        <p:spPr>
          <a:xfrm>
            <a:off x="-102016" y="-1177810"/>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2" name="Right Arrow 21">
            <a:extLst>
              <a:ext uri="{FF2B5EF4-FFF2-40B4-BE49-F238E27FC236}">
                <a16:creationId xmlns:a16="http://schemas.microsoft.com/office/drawing/2014/main" id="{6D979C26-B0C4-A44B-AD7D-F681CFB72AC5}"/>
              </a:ext>
            </a:extLst>
          </p:cNvPr>
          <p:cNvSpPr/>
          <p:nvPr/>
        </p:nvSpPr>
        <p:spPr>
          <a:xfrm rot="10800000">
            <a:off x="-1441328" y="1075098"/>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3" name="Rectangle 22">
            <a:extLst>
              <a:ext uri="{FF2B5EF4-FFF2-40B4-BE49-F238E27FC236}">
                <a16:creationId xmlns:a16="http://schemas.microsoft.com/office/drawing/2014/main" id="{1A7E84FB-879A-1349-82EA-9825D346107D}"/>
              </a:ext>
            </a:extLst>
          </p:cNvPr>
          <p:cNvSpPr/>
          <p:nvPr/>
        </p:nvSpPr>
        <p:spPr>
          <a:xfrm>
            <a:off x="791445" y="703265"/>
            <a:ext cx="7629541" cy="3785652"/>
          </a:xfrm>
          <a:prstGeom prst="rect">
            <a:avLst/>
          </a:prstGeom>
        </p:spPr>
        <p:txBody>
          <a:bodyPr wrap="square">
            <a:spAutoFit/>
          </a:bodyPr>
          <a:lstStyle/>
          <a:p>
            <a:r>
              <a:rPr lang="en-US" sz="4800" dirty="0">
                <a:solidFill>
                  <a:schemeClr val="bg1"/>
                </a:solidFill>
                <a:effectLst/>
                <a:latin typeface="Franklin Gothic Medium" panose="020B0603020102020204" pitchFamily="34" charset="0"/>
              </a:rPr>
              <a:t>Stakeholder </a:t>
            </a:r>
          </a:p>
          <a:p>
            <a:r>
              <a:rPr lang="en-US" sz="4800" i="1" dirty="0">
                <a:solidFill>
                  <a:schemeClr val="bg1"/>
                </a:solidFill>
                <a:effectLst/>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a term that describes a    </a:t>
            </a:r>
          </a:p>
          <a:p>
            <a:r>
              <a:rPr lang="en-US" sz="3600" i="1" dirty="0">
                <a:solidFill>
                  <a:schemeClr val="bg1"/>
                </a:solidFill>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person, group of individuals or </a:t>
            </a:r>
          </a:p>
          <a:p>
            <a:r>
              <a:rPr lang="en-US" sz="3600" i="1" dirty="0">
                <a:solidFill>
                  <a:schemeClr val="bg1"/>
                </a:solidFill>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individual organizations whose </a:t>
            </a:r>
          </a:p>
          <a:p>
            <a:r>
              <a:rPr lang="en-US" sz="3600" i="1" dirty="0">
                <a:solidFill>
                  <a:schemeClr val="bg1"/>
                </a:solidFill>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actions, behaviors or decisions may </a:t>
            </a:r>
          </a:p>
          <a:p>
            <a:r>
              <a:rPr lang="en-US" sz="3600" i="1" dirty="0">
                <a:solidFill>
                  <a:schemeClr val="bg1"/>
                </a:solidFill>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affect the success of the system.</a:t>
            </a:r>
            <a:endParaRPr lang="en-US" sz="3600" dirty="0">
              <a:solidFill>
                <a:schemeClr val="bg1"/>
              </a:solidFill>
              <a:effectLst/>
              <a:latin typeface="Franklin Gothic Medium" panose="020B0603020102020204" pitchFamily="34" charset="0"/>
            </a:endParaRPr>
          </a:p>
        </p:txBody>
      </p:sp>
      <p:pic>
        <p:nvPicPr>
          <p:cNvPr id="31" name="Picture 30">
            <a:extLst>
              <a:ext uri="{FF2B5EF4-FFF2-40B4-BE49-F238E27FC236}">
                <a16:creationId xmlns:a16="http://schemas.microsoft.com/office/drawing/2014/main" id="{22D58AB2-F6E1-B947-8A9C-486CB918364D}"/>
              </a:ext>
            </a:extLst>
          </p:cNvPr>
          <p:cNvPicPr>
            <a:picLocks noChangeAspect="1"/>
          </p:cNvPicPr>
          <p:nvPr/>
        </p:nvPicPr>
        <p:blipFill>
          <a:blip r:embed="rId3">
            <a:biLevel thresh="25000"/>
          </a:blip>
          <a:stretch>
            <a:fillRect/>
          </a:stretch>
        </p:blipFill>
        <p:spPr>
          <a:xfrm>
            <a:off x="8060614" y="3339786"/>
            <a:ext cx="4061075" cy="3325373"/>
          </a:xfrm>
          <a:prstGeom prst="rect">
            <a:avLst/>
          </a:prstGeom>
        </p:spPr>
      </p:pic>
    </p:spTree>
    <p:extLst>
      <p:ext uri="{BB962C8B-B14F-4D97-AF65-F5344CB8AC3E}">
        <p14:creationId xmlns:p14="http://schemas.microsoft.com/office/powerpoint/2010/main" val="419945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0-#ppt_w/2"/>
                                          </p:val>
                                        </p:tav>
                                        <p:tav tm="100000">
                                          <p:val>
                                            <p:strVal val="#ppt_x"/>
                                          </p:val>
                                        </p:tav>
                                      </p:tavLst>
                                    </p:anim>
                                    <p:anim calcmode="lin" valueType="num">
                                      <p:cBhvr additive="base">
                                        <p:cTn id="16" dur="1000" fill="hold"/>
                                        <p:tgtEl>
                                          <p:spTgt spid="2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2B880-7CB1-6042-B760-F67140E9E0C0}"/>
              </a:ext>
            </a:extLst>
          </p:cNvPr>
          <p:cNvSpPr/>
          <p:nvPr/>
        </p:nvSpPr>
        <p:spPr>
          <a:xfrm>
            <a:off x="791445" y="703265"/>
            <a:ext cx="7629541" cy="3785652"/>
          </a:xfrm>
          <a:prstGeom prst="rect">
            <a:avLst/>
          </a:prstGeom>
        </p:spPr>
        <p:txBody>
          <a:bodyPr wrap="square">
            <a:spAutoFit/>
          </a:bodyPr>
          <a:lstStyle/>
          <a:p>
            <a:r>
              <a:rPr lang="en-US" sz="4800" dirty="0">
                <a:solidFill>
                  <a:schemeClr val="bg1"/>
                </a:solidFill>
                <a:effectLst/>
                <a:latin typeface="Franklin Gothic Medium" panose="020B0603020102020204" pitchFamily="34" charset="0"/>
              </a:rPr>
              <a:t>Stakeholder </a:t>
            </a:r>
          </a:p>
          <a:p>
            <a:r>
              <a:rPr lang="en-US" sz="4800" i="1" dirty="0">
                <a:solidFill>
                  <a:schemeClr val="bg1"/>
                </a:solidFill>
                <a:effectLst/>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a term that describes a    </a:t>
            </a:r>
          </a:p>
          <a:p>
            <a:r>
              <a:rPr lang="en-US" sz="3600" i="1" dirty="0">
                <a:solidFill>
                  <a:schemeClr val="bg1"/>
                </a:solidFill>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person, group of individuals or </a:t>
            </a:r>
          </a:p>
          <a:p>
            <a:r>
              <a:rPr lang="en-US" sz="3600" i="1" dirty="0">
                <a:solidFill>
                  <a:schemeClr val="bg1"/>
                </a:solidFill>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individual organizations whose </a:t>
            </a:r>
          </a:p>
          <a:p>
            <a:r>
              <a:rPr lang="en-US" sz="3600" i="1" dirty="0">
                <a:solidFill>
                  <a:schemeClr val="bg1"/>
                </a:solidFill>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actions, behaviors or decisions may </a:t>
            </a:r>
          </a:p>
          <a:p>
            <a:r>
              <a:rPr lang="en-US" sz="3600" i="1" dirty="0">
                <a:solidFill>
                  <a:schemeClr val="bg1"/>
                </a:solidFill>
                <a:latin typeface="Franklin Gothic Medium" panose="020B0603020102020204" pitchFamily="34" charset="0"/>
              </a:rPr>
              <a:t>    </a:t>
            </a:r>
            <a:r>
              <a:rPr lang="en-US" sz="3600" i="1" dirty="0">
                <a:solidFill>
                  <a:schemeClr val="bg1"/>
                </a:solidFill>
                <a:effectLst/>
                <a:latin typeface="Franklin Gothic Medium" panose="020B0603020102020204" pitchFamily="34" charset="0"/>
              </a:rPr>
              <a:t>affect the success of the system.</a:t>
            </a:r>
            <a:endParaRPr lang="en-US" sz="3600" dirty="0">
              <a:solidFill>
                <a:schemeClr val="bg1"/>
              </a:solidFill>
              <a:effectLst/>
              <a:latin typeface="Franklin Gothic Medium" panose="020B0603020102020204" pitchFamily="34" charset="0"/>
            </a:endParaRPr>
          </a:p>
        </p:txBody>
      </p:sp>
      <p:pic>
        <p:nvPicPr>
          <p:cNvPr id="5" name="Picture 4">
            <a:extLst>
              <a:ext uri="{FF2B5EF4-FFF2-40B4-BE49-F238E27FC236}">
                <a16:creationId xmlns:a16="http://schemas.microsoft.com/office/drawing/2014/main" id="{FAC23404-CE3B-604E-B3F3-B0393C62598F}"/>
              </a:ext>
            </a:extLst>
          </p:cNvPr>
          <p:cNvPicPr>
            <a:picLocks noChangeAspect="1"/>
          </p:cNvPicPr>
          <p:nvPr/>
        </p:nvPicPr>
        <p:blipFill>
          <a:blip r:embed="rId2">
            <a:biLevel thresh="25000"/>
          </a:blip>
          <a:stretch>
            <a:fillRect/>
          </a:stretch>
        </p:blipFill>
        <p:spPr>
          <a:xfrm>
            <a:off x="8060614" y="3339786"/>
            <a:ext cx="4061075" cy="3325373"/>
          </a:xfrm>
          <a:prstGeom prst="rect">
            <a:avLst/>
          </a:prstGeom>
        </p:spPr>
      </p:pic>
      <p:sp>
        <p:nvSpPr>
          <p:cNvPr id="6" name="Right Arrow 5">
            <a:extLst>
              <a:ext uri="{FF2B5EF4-FFF2-40B4-BE49-F238E27FC236}">
                <a16:creationId xmlns:a16="http://schemas.microsoft.com/office/drawing/2014/main" id="{F817D05A-DC49-D24C-A848-62A8255BB439}"/>
              </a:ext>
            </a:extLst>
          </p:cNvPr>
          <p:cNvSpPr/>
          <p:nvPr/>
        </p:nvSpPr>
        <p:spPr>
          <a:xfrm>
            <a:off x="-243150" y="3424982"/>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7" name="Right Arrow 6">
            <a:extLst>
              <a:ext uri="{FF2B5EF4-FFF2-40B4-BE49-F238E27FC236}">
                <a16:creationId xmlns:a16="http://schemas.microsoft.com/office/drawing/2014/main" id="{9B3700D4-2B2C-9145-8370-0AD4E310754D}"/>
              </a:ext>
            </a:extLst>
          </p:cNvPr>
          <p:cNvSpPr/>
          <p:nvPr/>
        </p:nvSpPr>
        <p:spPr>
          <a:xfrm rot="10800000">
            <a:off x="-1510557" y="973855"/>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8" name="Right Arrow 7">
            <a:extLst>
              <a:ext uri="{FF2B5EF4-FFF2-40B4-BE49-F238E27FC236}">
                <a16:creationId xmlns:a16="http://schemas.microsoft.com/office/drawing/2014/main" id="{70E6CA53-21FF-2742-993D-114B59982F26}"/>
              </a:ext>
            </a:extLst>
          </p:cNvPr>
          <p:cNvSpPr/>
          <p:nvPr/>
        </p:nvSpPr>
        <p:spPr>
          <a:xfrm>
            <a:off x="-296177" y="-1242812"/>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10" name="TextBox 9">
            <a:extLst>
              <a:ext uri="{FF2B5EF4-FFF2-40B4-BE49-F238E27FC236}">
                <a16:creationId xmlns:a16="http://schemas.microsoft.com/office/drawing/2014/main" id="{2AF0B17B-0C9B-9245-8827-5025BA6D7CAC}"/>
              </a:ext>
            </a:extLst>
          </p:cNvPr>
          <p:cNvSpPr txBox="1"/>
          <p:nvPr/>
        </p:nvSpPr>
        <p:spPr>
          <a:xfrm>
            <a:off x="3770822" y="190043"/>
            <a:ext cx="5396614" cy="1107996"/>
          </a:xfrm>
          <a:prstGeom prst="rect">
            <a:avLst/>
          </a:prstGeom>
          <a:noFill/>
        </p:spPr>
        <p:txBody>
          <a:bodyPr wrap="square" rtlCol="0">
            <a:spAutoFit/>
          </a:bodyPr>
          <a:lstStyle/>
          <a:p>
            <a:r>
              <a:rPr lang="en-UA" sz="6600" b="1" dirty="0">
                <a:solidFill>
                  <a:srgbClr val="EC1F26"/>
                </a:solidFill>
                <a:latin typeface="Franklin Gothic Medium" panose="020B0603020102020204" pitchFamily="34" charset="0"/>
              </a:rPr>
              <a:t>Stackholders</a:t>
            </a:r>
          </a:p>
        </p:txBody>
      </p:sp>
      <p:sp>
        <p:nvSpPr>
          <p:cNvPr id="11" name="TextBox 10">
            <a:extLst>
              <a:ext uri="{FF2B5EF4-FFF2-40B4-BE49-F238E27FC236}">
                <a16:creationId xmlns:a16="http://schemas.microsoft.com/office/drawing/2014/main" id="{251F46B5-39F2-1D4E-B3B4-78A712717654}"/>
              </a:ext>
            </a:extLst>
          </p:cNvPr>
          <p:cNvSpPr txBox="1"/>
          <p:nvPr/>
        </p:nvSpPr>
        <p:spPr>
          <a:xfrm>
            <a:off x="2005901" y="1423003"/>
            <a:ext cx="2254102" cy="1446550"/>
          </a:xfrm>
          <a:prstGeom prst="rect">
            <a:avLst/>
          </a:prstGeom>
          <a:noFill/>
        </p:spPr>
        <p:txBody>
          <a:bodyPr wrap="square" rtlCol="0">
            <a:spAutoFit/>
          </a:bodyPr>
          <a:lstStyle/>
          <a:p>
            <a:r>
              <a:rPr lang="en-US" sz="4400" u="sng" dirty="0">
                <a:solidFill>
                  <a:srgbClr val="EC1F26"/>
                </a:solidFill>
                <a:latin typeface="Franklin Gothic Medium" panose="020B0603020102020204" pitchFamily="34" charset="0"/>
              </a:rPr>
              <a:t>External</a:t>
            </a:r>
          </a:p>
          <a:p>
            <a:endParaRPr lang="en-UA" sz="4400" dirty="0">
              <a:solidFill>
                <a:srgbClr val="EC1F26"/>
              </a:solidFill>
              <a:latin typeface="Franklin Gothic Medium" panose="020B0603020102020204" pitchFamily="34" charset="0"/>
            </a:endParaRPr>
          </a:p>
        </p:txBody>
      </p:sp>
      <p:sp>
        <p:nvSpPr>
          <p:cNvPr id="12" name="TextBox 11">
            <a:extLst>
              <a:ext uri="{FF2B5EF4-FFF2-40B4-BE49-F238E27FC236}">
                <a16:creationId xmlns:a16="http://schemas.microsoft.com/office/drawing/2014/main" id="{F7A3EB0F-AA52-C747-884E-A55ACB5CF6B4}"/>
              </a:ext>
            </a:extLst>
          </p:cNvPr>
          <p:cNvSpPr txBox="1"/>
          <p:nvPr/>
        </p:nvSpPr>
        <p:spPr>
          <a:xfrm>
            <a:off x="7983142" y="1402618"/>
            <a:ext cx="2368588" cy="2123658"/>
          </a:xfrm>
          <a:prstGeom prst="rect">
            <a:avLst/>
          </a:prstGeom>
          <a:noFill/>
        </p:spPr>
        <p:txBody>
          <a:bodyPr wrap="square" rtlCol="0">
            <a:spAutoFit/>
          </a:bodyPr>
          <a:lstStyle/>
          <a:p>
            <a:r>
              <a:rPr lang="en-US" sz="4400" u="sng" dirty="0">
                <a:solidFill>
                  <a:srgbClr val="EC1F26"/>
                </a:solidFill>
                <a:latin typeface="Franklin Gothic Medium" panose="020B0603020102020204" pitchFamily="34" charset="0"/>
              </a:rPr>
              <a:t>Internal</a:t>
            </a:r>
          </a:p>
          <a:p>
            <a:endParaRPr lang="en-US" sz="4400" dirty="0">
              <a:solidFill>
                <a:srgbClr val="EC1F26"/>
              </a:solidFill>
              <a:latin typeface="Franklin Gothic Medium" panose="020B0603020102020204" pitchFamily="34" charset="0"/>
            </a:endParaRPr>
          </a:p>
          <a:p>
            <a:endParaRPr lang="en-UA" sz="4400" dirty="0">
              <a:solidFill>
                <a:srgbClr val="EC1F26"/>
              </a:solidFill>
              <a:latin typeface="Franklin Gothic Medium" panose="020B0603020102020204" pitchFamily="34" charset="0"/>
            </a:endParaRPr>
          </a:p>
        </p:txBody>
      </p:sp>
      <p:sp>
        <p:nvSpPr>
          <p:cNvPr id="17" name="TextBox 16">
            <a:extLst>
              <a:ext uri="{FF2B5EF4-FFF2-40B4-BE49-F238E27FC236}">
                <a16:creationId xmlns:a16="http://schemas.microsoft.com/office/drawing/2014/main" id="{5B654E91-E200-5F42-BD35-0A27BC9A8111}"/>
              </a:ext>
            </a:extLst>
          </p:cNvPr>
          <p:cNvSpPr txBox="1"/>
          <p:nvPr/>
        </p:nvSpPr>
        <p:spPr>
          <a:xfrm>
            <a:off x="1350219" y="2108883"/>
            <a:ext cx="3568466" cy="4524315"/>
          </a:xfrm>
          <a:prstGeom prst="rect">
            <a:avLst/>
          </a:prstGeom>
          <a:noFill/>
        </p:spPr>
        <p:txBody>
          <a:bodyPr wrap="square" rtlCol="0">
            <a:spAutoFit/>
          </a:bodyPr>
          <a:lstStyle/>
          <a:p>
            <a:pPr algn="ctr"/>
            <a:r>
              <a:rPr lang="en-US" sz="2400" i="1" dirty="0">
                <a:latin typeface="Franklin Gothic Medium" panose="020B0603020102020204" pitchFamily="34" charset="0"/>
              </a:rPr>
              <a:t>various public organizations and associations that are not used in the education system (political parties, ethnic and other social groups, creative unions, scientific institutions, etc.), but which are interested in social partnership.</a:t>
            </a:r>
          </a:p>
          <a:p>
            <a:pPr algn="ctr"/>
            <a:endParaRPr lang="en-UA" sz="2400" i="1" dirty="0">
              <a:latin typeface="Franklin Gothic Medium" panose="020B0603020102020204" pitchFamily="34" charset="0"/>
            </a:endParaRPr>
          </a:p>
        </p:txBody>
      </p:sp>
      <p:sp>
        <p:nvSpPr>
          <p:cNvPr id="18" name="TextBox 17">
            <a:extLst>
              <a:ext uri="{FF2B5EF4-FFF2-40B4-BE49-F238E27FC236}">
                <a16:creationId xmlns:a16="http://schemas.microsoft.com/office/drawing/2014/main" id="{4D232B35-4B02-FC4B-A2A9-43F2212117FB}"/>
              </a:ext>
            </a:extLst>
          </p:cNvPr>
          <p:cNvSpPr txBox="1"/>
          <p:nvPr/>
        </p:nvSpPr>
        <p:spPr>
          <a:xfrm>
            <a:off x="7195527" y="2144624"/>
            <a:ext cx="3568466" cy="3046988"/>
          </a:xfrm>
          <a:prstGeom prst="rect">
            <a:avLst/>
          </a:prstGeom>
          <a:noFill/>
        </p:spPr>
        <p:txBody>
          <a:bodyPr wrap="square" rtlCol="0">
            <a:spAutoFit/>
          </a:bodyPr>
          <a:lstStyle/>
          <a:p>
            <a:pPr algn="ctr"/>
            <a:r>
              <a:rPr lang="en-US" sz="2400" i="1" dirty="0">
                <a:latin typeface="Franklin Gothic Medium" panose="020B0603020102020204" pitchFamily="34" charset="0"/>
              </a:rPr>
              <a:t>different categories of people receiving education (students) and their parents; - research and teaching staff, teaching and support and administrative staff.</a:t>
            </a:r>
          </a:p>
          <a:p>
            <a:pPr algn="ctr"/>
            <a:endParaRPr lang="en-UA" sz="2400" i="1" dirty="0">
              <a:latin typeface="Franklin Gothic Medium" panose="020B0603020102020204" pitchFamily="34" charset="0"/>
            </a:endParaRPr>
          </a:p>
        </p:txBody>
      </p:sp>
      <p:cxnSp>
        <p:nvCxnSpPr>
          <p:cNvPr id="20" name="Straight Connector 19">
            <a:extLst>
              <a:ext uri="{FF2B5EF4-FFF2-40B4-BE49-F238E27FC236}">
                <a16:creationId xmlns:a16="http://schemas.microsoft.com/office/drawing/2014/main" id="{3C07256E-998E-8843-90D4-EB14100134E5}"/>
              </a:ext>
            </a:extLst>
          </p:cNvPr>
          <p:cNvCxnSpPr>
            <a:cxnSpLocks/>
          </p:cNvCxnSpPr>
          <p:nvPr/>
        </p:nvCxnSpPr>
        <p:spPr>
          <a:xfrm flipH="1">
            <a:off x="6116486" y="1398628"/>
            <a:ext cx="1" cy="5002172"/>
          </a:xfrm>
          <a:prstGeom prst="line">
            <a:avLst/>
          </a:prstGeom>
          <a:ln w="92075" cap="rnd">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3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800"/>
                            </p:stCondLst>
                            <p:childTnLst>
                              <p:par>
                                <p:cTn id="22" presetID="16" presetClass="entr" presetSubtype="42"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outHorizontal)">
                                      <p:cBhvr>
                                        <p:cTn id="24" dur="500"/>
                                        <p:tgtEl>
                                          <p:spTgt spid="20"/>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1" grpId="0"/>
      <p:bldP spid="12"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306164B-443B-AB4A-8FEC-8ACF620E3B58}"/>
              </a:ext>
            </a:extLst>
          </p:cNvPr>
          <p:cNvGrpSpPr/>
          <p:nvPr/>
        </p:nvGrpSpPr>
        <p:grpSpPr>
          <a:xfrm>
            <a:off x="1350219" y="190043"/>
            <a:ext cx="9413774" cy="6443155"/>
            <a:chOff x="1350219" y="190043"/>
            <a:chExt cx="9413774" cy="6443155"/>
          </a:xfrm>
        </p:grpSpPr>
        <p:sp>
          <p:nvSpPr>
            <p:cNvPr id="4" name="TextBox 3">
              <a:extLst>
                <a:ext uri="{FF2B5EF4-FFF2-40B4-BE49-F238E27FC236}">
                  <a16:creationId xmlns:a16="http://schemas.microsoft.com/office/drawing/2014/main" id="{B11E8FA2-02AE-964F-8C2B-8B775C2DC9A5}"/>
                </a:ext>
              </a:extLst>
            </p:cNvPr>
            <p:cNvSpPr txBox="1"/>
            <p:nvPr/>
          </p:nvSpPr>
          <p:spPr>
            <a:xfrm>
              <a:off x="3770822" y="190043"/>
              <a:ext cx="5396614" cy="1107996"/>
            </a:xfrm>
            <a:prstGeom prst="rect">
              <a:avLst/>
            </a:prstGeom>
            <a:noFill/>
          </p:spPr>
          <p:txBody>
            <a:bodyPr wrap="square" rtlCol="0">
              <a:spAutoFit/>
            </a:bodyPr>
            <a:lstStyle/>
            <a:p>
              <a:r>
                <a:rPr lang="en-UA" sz="6600" b="1" dirty="0">
                  <a:solidFill>
                    <a:srgbClr val="EC1F26"/>
                  </a:solidFill>
                  <a:latin typeface="Franklin Gothic Medium" panose="020B0603020102020204" pitchFamily="34" charset="0"/>
                </a:rPr>
                <a:t>Stackholders</a:t>
              </a:r>
            </a:p>
          </p:txBody>
        </p:sp>
        <p:sp>
          <p:nvSpPr>
            <p:cNvPr id="5" name="TextBox 4">
              <a:extLst>
                <a:ext uri="{FF2B5EF4-FFF2-40B4-BE49-F238E27FC236}">
                  <a16:creationId xmlns:a16="http://schemas.microsoft.com/office/drawing/2014/main" id="{B4FFDFCD-D4B2-9D49-91B1-E2D855AA16CA}"/>
                </a:ext>
              </a:extLst>
            </p:cNvPr>
            <p:cNvSpPr txBox="1"/>
            <p:nvPr/>
          </p:nvSpPr>
          <p:spPr>
            <a:xfrm>
              <a:off x="2005901" y="1423003"/>
              <a:ext cx="2254102" cy="1446550"/>
            </a:xfrm>
            <a:prstGeom prst="rect">
              <a:avLst/>
            </a:prstGeom>
            <a:noFill/>
          </p:spPr>
          <p:txBody>
            <a:bodyPr wrap="square" rtlCol="0">
              <a:spAutoFit/>
            </a:bodyPr>
            <a:lstStyle/>
            <a:p>
              <a:r>
                <a:rPr lang="en-US" sz="4400" u="sng" dirty="0">
                  <a:solidFill>
                    <a:srgbClr val="EC1F26"/>
                  </a:solidFill>
                  <a:latin typeface="Franklin Gothic Medium" panose="020B0603020102020204" pitchFamily="34" charset="0"/>
                </a:rPr>
                <a:t>External</a:t>
              </a:r>
            </a:p>
            <a:p>
              <a:endParaRPr lang="en-UA" sz="4400" dirty="0">
                <a:solidFill>
                  <a:srgbClr val="EC1F26"/>
                </a:solidFill>
                <a:latin typeface="Franklin Gothic Medium" panose="020B0603020102020204" pitchFamily="34" charset="0"/>
              </a:endParaRPr>
            </a:p>
          </p:txBody>
        </p:sp>
        <p:sp>
          <p:nvSpPr>
            <p:cNvPr id="6" name="TextBox 5">
              <a:extLst>
                <a:ext uri="{FF2B5EF4-FFF2-40B4-BE49-F238E27FC236}">
                  <a16:creationId xmlns:a16="http://schemas.microsoft.com/office/drawing/2014/main" id="{5E2F6FF2-CC61-D746-A06E-A592F112F188}"/>
                </a:ext>
              </a:extLst>
            </p:cNvPr>
            <p:cNvSpPr txBox="1"/>
            <p:nvPr/>
          </p:nvSpPr>
          <p:spPr>
            <a:xfrm>
              <a:off x="7983142" y="1402618"/>
              <a:ext cx="2368588" cy="2123658"/>
            </a:xfrm>
            <a:prstGeom prst="rect">
              <a:avLst/>
            </a:prstGeom>
            <a:noFill/>
          </p:spPr>
          <p:txBody>
            <a:bodyPr wrap="square" rtlCol="0">
              <a:spAutoFit/>
            </a:bodyPr>
            <a:lstStyle/>
            <a:p>
              <a:r>
                <a:rPr lang="en-US" sz="4400" u="sng" dirty="0">
                  <a:solidFill>
                    <a:srgbClr val="EC1F26"/>
                  </a:solidFill>
                  <a:latin typeface="Franklin Gothic Medium" panose="020B0603020102020204" pitchFamily="34" charset="0"/>
                </a:rPr>
                <a:t>Internal</a:t>
              </a:r>
            </a:p>
            <a:p>
              <a:endParaRPr lang="en-US" sz="4400" dirty="0">
                <a:solidFill>
                  <a:srgbClr val="EC1F26"/>
                </a:solidFill>
                <a:latin typeface="Franklin Gothic Medium" panose="020B0603020102020204" pitchFamily="34" charset="0"/>
              </a:endParaRPr>
            </a:p>
            <a:p>
              <a:endParaRPr lang="en-UA" sz="4400" dirty="0">
                <a:solidFill>
                  <a:srgbClr val="EC1F26"/>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C97DA99F-978B-404D-BAF7-C5F1CC8D4C97}"/>
                </a:ext>
              </a:extLst>
            </p:cNvPr>
            <p:cNvSpPr txBox="1"/>
            <p:nvPr/>
          </p:nvSpPr>
          <p:spPr>
            <a:xfrm>
              <a:off x="1350219" y="2108883"/>
              <a:ext cx="3568466" cy="4524315"/>
            </a:xfrm>
            <a:prstGeom prst="rect">
              <a:avLst/>
            </a:prstGeom>
            <a:noFill/>
          </p:spPr>
          <p:txBody>
            <a:bodyPr wrap="square" rtlCol="0">
              <a:spAutoFit/>
            </a:bodyPr>
            <a:lstStyle/>
            <a:p>
              <a:pPr algn="ctr"/>
              <a:r>
                <a:rPr lang="en-US" sz="2400" i="1" dirty="0">
                  <a:latin typeface="Franklin Gothic Medium" panose="020B0603020102020204" pitchFamily="34" charset="0"/>
                </a:rPr>
                <a:t>various public organizations and associations that are not used in the education system (political parties, ethnic and other social groups, creative unions, scientific institutions, etc.), but which are interested in social partnership.</a:t>
              </a:r>
            </a:p>
            <a:p>
              <a:pPr algn="ctr"/>
              <a:endParaRPr lang="en-UA" sz="2400" i="1" dirty="0">
                <a:latin typeface="Franklin Gothic Medium" panose="020B0603020102020204" pitchFamily="34" charset="0"/>
              </a:endParaRPr>
            </a:p>
          </p:txBody>
        </p:sp>
        <p:sp>
          <p:nvSpPr>
            <p:cNvPr id="8" name="TextBox 7">
              <a:extLst>
                <a:ext uri="{FF2B5EF4-FFF2-40B4-BE49-F238E27FC236}">
                  <a16:creationId xmlns:a16="http://schemas.microsoft.com/office/drawing/2014/main" id="{C9F09523-D59B-CC4E-94E1-12C69CEED01D}"/>
                </a:ext>
              </a:extLst>
            </p:cNvPr>
            <p:cNvSpPr txBox="1"/>
            <p:nvPr/>
          </p:nvSpPr>
          <p:spPr>
            <a:xfrm>
              <a:off x="7195527" y="2144624"/>
              <a:ext cx="3568466" cy="3046988"/>
            </a:xfrm>
            <a:prstGeom prst="rect">
              <a:avLst/>
            </a:prstGeom>
            <a:noFill/>
          </p:spPr>
          <p:txBody>
            <a:bodyPr wrap="square" rtlCol="0">
              <a:spAutoFit/>
            </a:bodyPr>
            <a:lstStyle/>
            <a:p>
              <a:pPr algn="ctr"/>
              <a:r>
                <a:rPr lang="en-US" sz="2400" i="1" dirty="0">
                  <a:latin typeface="Franklin Gothic Medium" panose="020B0603020102020204" pitchFamily="34" charset="0"/>
                </a:rPr>
                <a:t>different categories of people receiving education (students) and their parents; - research and teaching staff, teaching and support and administrative staff.</a:t>
              </a:r>
            </a:p>
            <a:p>
              <a:pPr algn="ctr"/>
              <a:endParaRPr lang="en-UA" sz="2400" i="1" dirty="0">
                <a:latin typeface="Franklin Gothic Medium" panose="020B0603020102020204" pitchFamily="34" charset="0"/>
              </a:endParaRPr>
            </a:p>
          </p:txBody>
        </p:sp>
        <p:cxnSp>
          <p:nvCxnSpPr>
            <p:cNvPr id="9" name="Straight Connector 8">
              <a:extLst>
                <a:ext uri="{FF2B5EF4-FFF2-40B4-BE49-F238E27FC236}">
                  <a16:creationId xmlns:a16="http://schemas.microsoft.com/office/drawing/2014/main" id="{FE49F2CC-8849-934A-BC77-8E384A5C8869}"/>
                </a:ext>
              </a:extLst>
            </p:cNvPr>
            <p:cNvCxnSpPr>
              <a:cxnSpLocks/>
            </p:cNvCxnSpPr>
            <p:nvPr/>
          </p:nvCxnSpPr>
          <p:spPr>
            <a:xfrm flipH="1">
              <a:off x="6116486" y="1398628"/>
              <a:ext cx="1" cy="5002172"/>
            </a:xfrm>
            <a:prstGeom prst="line">
              <a:avLst/>
            </a:prstGeom>
            <a:ln w="92075" cap="rnd">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11" name="Right Arrow 10">
            <a:extLst>
              <a:ext uri="{FF2B5EF4-FFF2-40B4-BE49-F238E27FC236}">
                <a16:creationId xmlns:a16="http://schemas.microsoft.com/office/drawing/2014/main" id="{5069F7FD-ACFB-1C44-A5D1-7DAB85570932}"/>
              </a:ext>
            </a:extLst>
          </p:cNvPr>
          <p:cNvSpPr/>
          <p:nvPr/>
        </p:nvSpPr>
        <p:spPr>
          <a:xfrm>
            <a:off x="-51131" y="342900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2" name="Right Arrow 11">
            <a:extLst>
              <a:ext uri="{FF2B5EF4-FFF2-40B4-BE49-F238E27FC236}">
                <a16:creationId xmlns:a16="http://schemas.microsoft.com/office/drawing/2014/main" id="{7C934E4B-06B1-8045-8FC7-1513325BC075}"/>
              </a:ext>
            </a:extLst>
          </p:cNvPr>
          <p:cNvSpPr/>
          <p:nvPr/>
        </p:nvSpPr>
        <p:spPr>
          <a:xfrm>
            <a:off x="-102016" y="-1177810"/>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3" name="Right Arrow 12">
            <a:extLst>
              <a:ext uri="{FF2B5EF4-FFF2-40B4-BE49-F238E27FC236}">
                <a16:creationId xmlns:a16="http://schemas.microsoft.com/office/drawing/2014/main" id="{CA2E97C1-95D4-2C4D-A124-8436FEBBF6F8}"/>
              </a:ext>
            </a:extLst>
          </p:cNvPr>
          <p:cNvSpPr/>
          <p:nvPr/>
        </p:nvSpPr>
        <p:spPr>
          <a:xfrm rot="10800000">
            <a:off x="-1441328" y="1075098"/>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4" name="TextBox 13">
            <a:extLst>
              <a:ext uri="{FF2B5EF4-FFF2-40B4-BE49-F238E27FC236}">
                <a16:creationId xmlns:a16="http://schemas.microsoft.com/office/drawing/2014/main" id="{9398F222-0F4C-D94A-BBBE-3D9AB2730528}"/>
              </a:ext>
            </a:extLst>
          </p:cNvPr>
          <p:cNvSpPr txBox="1"/>
          <p:nvPr/>
        </p:nvSpPr>
        <p:spPr>
          <a:xfrm>
            <a:off x="3330641" y="324026"/>
            <a:ext cx="6276975" cy="1015663"/>
          </a:xfrm>
          <a:prstGeom prst="rect">
            <a:avLst/>
          </a:prstGeom>
          <a:noFill/>
        </p:spPr>
        <p:txBody>
          <a:bodyPr wrap="square" rtlCol="0">
            <a:spAutoFit/>
          </a:bodyPr>
          <a:lstStyle/>
          <a:p>
            <a:r>
              <a:rPr lang="en-UA" sz="6000" b="1" dirty="0">
                <a:solidFill>
                  <a:schemeClr val="bg1"/>
                </a:solidFill>
                <a:latin typeface="Franklin Gothic Medium" panose="020B0603020102020204" pitchFamily="34" charset="0"/>
              </a:rPr>
              <a:t>Our stackholders</a:t>
            </a:r>
          </a:p>
        </p:txBody>
      </p:sp>
      <p:sp>
        <p:nvSpPr>
          <p:cNvPr id="15" name="TextBox 14">
            <a:extLst>
              <a:ext uri="{FF2B5EF4-FFF2-40B4-BE49-F238E27FC236}">
                <a16:creationId xmlns:a16="http://schemas.microsoft.com/office/drawing/2014/main" id="{CEEA1E4D-1358-0F46-916E-ACC44E1260FC}"/>
              </a:ext>
            </a:extLst>
          </p:cNvPr>
          <p:cNvSpPr txBox="1"/>
          <p:nvPr/>
        </p:nvSpPr>
        <p:spPr>
          <a:xfrm>
            <a:off x="1790368" y="1339689"/>
            <a:ext cx="4836981" cy="5830250"/>
          </a:xfrm>
          <a:prstGeom prst="rect">
            <a:avLst/>
          </a:prstGeom>
          <a:noFill/>
        </p:spPr>
        <p:txBody>
          <a:bodyPr wrap="square" rtlCol="0">
            <a:spAutoFit/>
          </a:bodyPr>
          <a:lstStyle/>
          <a:p>
            <a:pPr>
              <a:lnSpc>
                <a:spcPct val="150000"/>
              </a:lnSpc>
            </a:pPr>
            <a:r>
              <a:rPr lang="en-US" sz="2800" i="1" dirty="0">
                <a:solidFill>
                  <a:schemeClr val="bg1"/>
                </a:solidFill>
                <a:latin typeface="Franklin Gothic Medium" panose="020B0603020102020204" pitchFamily="34" charset="0"/>
              </a:rPr>
              <a:t>1)Buyer's side</a:t>
            </a:r>
          </a:p>
          <a:p>
            <a:pPr>
              <a:lnSpc>
                <a:spcPct val="150000"/>
              </a:lnSpc>
            </a:pPr>
            <a:r>
              <a:rPr lang="en-US" sz="2800" i="1" dirty="0">
                <a:solidFill>
                  <a:schemeClr val="bg1"/>
                </a:solidFill>
                <a:latin typeface="Franklin Gothic Medium" panose="020B0603020102020204" pitchFamily="34" charset="0"/>
              </a:rPr>
              <a:t>2)Customer</a:t>
            </a:r>
          </a:p>
          <a:p>
            <a:pPr>
              <a:lnSpc>
                <a:spcPct val="150000"/>
              </a:lnSpc>
            </a:pPr>
            <a:r>
              <a:rPr lang="en-US" sz="2800" i="1" dirty="0">
                <a:solidFill>
                  <a:schemeClr val="bg1"/>
                </a:solidFill>
                <a:latin typeface="Franklin Gothic Medium" panose="020B0603020102020204" pitchFamily="34" charset="0"/>
              </a:rPr>
              <a:t>3)Developer</a:t>
            </a:r>
          </a:p>
          <a:p>
            <a:pPr>
              <a:lnSpc>
                <a:spcPct val="150000"/>
              </a:lnSpc>
            </a:pPr>
            <a:r>
              <a:rPr lang="en-US" sz="2800" i="1" dirty="0">
                <a:solidFill>
                  <a:schemeClr val="bg1"/>
                </a:solidFill>
                <a:latin typeface="Franklin Gothic Medium" panose="020B0603020102020204" pitchFamily="34" charset="0"/>
              </a:rPr>
              <a:t>4)Provider</a:t>
            </a:r>
          </a:p>
          <a:p>
            <a:pPr>
              <a:lnSpc>
                <a:spcPct val="150000"/>
              </a:lnSpc>
            </a:pPr>
            <a:r>
              <a:rPr lang="en-US" sz="2800" i="1" dirty="0">
                <a:solidFill>
                  <a:schemeClr val="bg1"/>
                </a:solidFill>
                <a:latin typeface="Franklin Gothic Medium" panose="020B0603020102020204" pitchFamily="34" charset="0"/>
              </a:rPr>
              <a:t>5)User</a:t>
            </a:r>
          </a:p>
          <a:p>
            <a:pPr>
              <a:lnSpc>
                <a:spcPct val="150000"/>
              </a:lnSpc>
            </a:pPr>
            <a:r>
              <a:rPr lang="en-US" sz="2800" i="1" dirty="0">
                <a:solidFill>
                  <a:schemeClr val="bg1"/>
                </a:solidFill>
                <a:latin typeface="Franklin Gothic Medium" panose="020B0603020102020204" pitchFamily="34" charset="0"/>
              </a:rPr>
              <a:t>6)Producer</a:t>
            </a:r>
          </a:p>
          <a:p>
            <a:pPr>
              <a:lnSpc>
                <a:spcPct val="150000"/>
              </a:lnSpc>
            </a:pPr>
            <a:r>
              <a:rPr lang="en-US" sz="2800" i="1" dirty="0">
                <a:solidFill>
                  <a:schemeClr val="bg1"/>
                </a:solidFill>
                <a:latin typeface="Franklin Gothic Medium" panose="020B0603020102020204" pitchFamily="34" charset="0"/>
              </a:rPr>
              <a:t>7)Accompanying party</a:t>
            </a:r>
          </a:p>
          <a:p>
            <a:pPr>
              <a:lnSpc>
                <a:spcPct val="150000"/>
              </a:lnSpc>
            </a:pPr>
            <a:r>
              <a:rPr lang="en-US" sz="2800" i="1" dirty="0">
                <a:solidFill>
                  <a:schemeClr val="bg1"/>
                </a:solidFill>
                <a:latin typeface="Franklin Gothic Medium" panose="020B0603020102020204" pitchFamily="34" charset="0"/>
              </a:rPr>
              <a:t>liquidator</a:t>
            </a:r>
          </a:p>
          <a:p>
            <a:pPr>
              <a:lnSpc>
                <a:spcPct val="150000"/>
              </a:lnSpc>
            </a:pPr>
            <a:endParaRPr lang="en-UA" sz="2800" i="1" dirty="0">
              <a:solidFill>
                <a:schemeClr val="bg1"/>
              </a:solidFill>
              <a:latin typeface="Franklin Gothic Medium" panose="020B0603020102020204" pitchFamily="34" charset="0"/>
            </a:endParaRPr>
          </a:p>
        </p:txBody>
      </p:sp>
      <p:sp>
        <p:nvSpPr>
          <p:cNvPr id="16" name="TextBox 15">
            <a:extLst>
              <a:ext uri="{FF2B5EF4-FFF2-40B4-BE49-F238E27FC236}">
                <a16:creationId xmlns:a16="http://schemas.microsoft.com/office/drawing/2014/main" id="{9F757942-8B1D-FE42-BE9E-FA059E69DE1B}"/>
              </a:ext>
            </a:extLst>
          </p:cNvPr>
          <p:cNvSpPr txBox="1"/>
          <p:nvPr/>
        </p:nvSpPr>
        <p:spPr>
          <a:xfrm>
            <a:off x="7033150" y="1762885"/>
            <a:ext cx="4268572" cy="3891258"/>
          </a:xfrm>
          <a:prstGeom prst="rect">
            <a:avLst/>
          </a:prstGeom>
          <a:noFill/>
        </p:spPr>
        <p:txBody>
          <a:bodyPr wrap="square" rtlCol="0">
            <a:spAutoFit/>
          </a:bodyPr>
          <a:lstStyle/>
          <a:p>
            <a:pPr>
              <a:lnSpc>
                <a:spcPct val="150000"/>
              </a:lnSpc>
            </a:pPr>
            <a:r>
              <a:rPr lang="en-US" sz="2800" i="1" dirty="0">
                <a:solidFill>
                  <a:schemeClr val="bg1"/>
                </a:solidFill>
                <a:latin typeface="Franklin Gothic Medium" panose="020B0603020102020204" pitchFamily="34" charset="0"/>
              </a:rPr>
              <a:t>8)Accreditor, or inspector</a:t>
            </a:r>
          </a:p>
          <a:p>
            <a:pPr>
              <a:lnSpc>
                <a:spcPct val="150000"/>
              </a:lnSpc>
            </a:pPr>
            <a:r>
              <a:rPr lang="en-US" sz="2800" i="1" dirty="0">
                <a:solidFill>
                  <a:schemeClr val="bg1"/>
                </a:solidFill>
                <a:latin typeface="Franklin Gothic Medium" panose="020B0603020102020204" pitchFamily="34" charset="0"/>
              </a:rPr>
              <a:t>regulatory body</a:t>
            </a:r>
          </a:p>
          <a:p>
            <a:pPr>
              <a:lnSpc>
                <a:spcPct val="150000"/>
              </a:lnSpc>
            </a:pPr>
            <a:r>
              <a:rPr lang="en-US" sz="2800" i="1" dirty="0">
                <a:solidFill>
                  <a:schemeClr val="bg1"/>
                </a:solidFill>
                <a:latin typeface="Franklin Gothic Medium" panose="020B0603020102020204" pitchFamily="34" charset="0"/>
              </a:rPr>
              <a:t>support staff</a:t>
            </a:r>
          </a:p>
          <a:p>
            <a:pPr>
              <a:lnSpc>
                <a:spcPct val="150000"/>
              </a:lnSpc>
            </a:pPr>
            <a:r>
              <a:rPr lang="en-US" sz="2800" i="1" dirty="0">
                <a:solidFill>
                  <a:schemeClr val="bg1"/>
                </a:solidFill>
                <a:latin typeface="Franklin Gothic Medium" panose="020B0603020102020204" pitchFamily="34" charset="0"/>
              </a:rPr>
              <a:t>instructors</a:t>
            </a:r>
          </a:p>
          <a:p>
            <a:pPr>
              <a:lnSpc>
                <a:spcPct val="150000"/>
              </a:lnSpc>
            </a:pPr>
            <a:r>
              <a:rPr lang="en-US" sz="2800" i="1" dirty="0">
                <a:solidFill>
                  <a:schemeClr val="bg1"/>
                </a:solidFill>
                <a:latin typeface="Franklin Gothic Medium" panose="020B0603020102020204" pitchFamily="34" charset="0"/>
              </a:rPr>
              <a:t>9)Operators</a:t>
            </a:r>
          </a:p>
          <a:p>
            <a:pPr>
              <a:lnSpc>
                <a:spcPct val="150000"/>
              </a:lnSpc>
            </a:pPr>
            <a:endParaRPr lang="en-UA" sz="2800" i="1"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206561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1+#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2000"/>
                            </p:stCondLst>
                            <p:childTnLst>
                              <p:par>
                                <p:cTn id="22" presetID="22" presetClass="entr" presetSubtype="1"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childTnLst>
                          </p:cTn>
                        </p:par>
                        <p:par>
                          <p:cTn id="25" fill="hold">
                            <p:stCondLst>
                              <p:cond delay="3000"/>
                            </p:stCondLst>
                            <p:childTnLst>
                              <p:par>
                                <p:cTn id="26" presetID="22" presetClass="entr" presetSubtype="1"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C99079-EB34-5D44-9BE1-239878C8FD79}"/>
              </a:ext>
            </a:extLst>
          </p:cNvPr>
          <p:cNvSpPr txBox="1"/>
          <p:nvPr/>
        </p:nvSpPr>
        <p:spPr>
          <a:xfrm>
            <a:off x="3330641" y="324026"/>
            <a:ext cx="6276975" cy="1015663"/>
          </a:xfrm>
          <a:prstGeom prst="rect">
            <a:avLst/>
          </a:prstGeom>
          <a:noFill/>
        </p:spPr>
        <p:txBody>
          <a:bodyPr wrap="square" rtlCol="0">
            <a:spAutoFit/>
          </a:bodyPr>
          <a:lstStyle/>
          <a:p>
            <a:r>
              <a:rPr lang="en-UA" sz="6000" b="1" dirty="0">
                <a:solidFill>
                  <a:schemeClr val="bg1"/>
                </a:solidFill>
                <a:latin typeface="Franklin Gothic Medium" panose="020B0603020102020204" pitchFamily="34" charset="0"/>
              </a:rPr>
              <a:t>Our stackholders</a:t>
            </a:r>
          </a:p>
        </p:txBody>
      </p:sp>
      <p:sp>
        <p:nvSpPr>
          <p:cNvPr id="5" name="TextBox 4">
            <a:extLst>
              <a:ext uri="{FF2B5EF4-FFF2-40B4-BE49-F238E27FC236}">
                <a16:creationId xmlns:a16="http://schemas.microsoft.com/office/drawing/2014/main" id="{0E543470-BD59-264E-8700-5BA2F0EDC507}"/>
              </a:ext>
            </a:extLst>
          </p:cNvPr>
          <p:cNvSpPr txBox="1"/>
          <p:nvPr/>
        </p:nvSpPr>
        <p:spPr>
          <a:xfrm>
            <a:off x="1790368" y="1339689"/>
            <a:ext cx="4836981" cy="5830250"/>
          </a:xfrm>
          <a:prstGeom prst="rect">
            <a:avLst/>
          </a:prstGeom>
          <a:noFill/>
        </p:spPr>
        <p:txBody>
          <a:bodyPr wrap="square" rtlCol="0">
            <a:spAutoFit/>
          </a:bodyPr>
          <a:lstStyle/>
          <a:p>
            <a:pPr>
              <a:lnSpc>
                <a:spcPct val="150000"/>
              </a:lnSpc>
            </a:pPr>
            <a:r>
              <a:rPr lang="en-US" sz="2800" i="1" dirty="0">
                <a:solidFill>
                  <a:schemeClr val="bg1"/>
                </a:solidFill>
                <a:latin typeface="Franklin Gothic Medium" panose="020B0603020102020204" pitchFamily="34" charset="0"/>
              </a:rPr>
              <a:t>1)Buyer's side</a:t>
            </a:r>
          </a:p>
          <a:p>
            <a:pPr>
              <a:lnSpc>
                <a:spcPct val="150000"/>
              </a:lnSpc>
            </a:pPr>
            <a:r>
              <a:rPr lang="en-US" sz="2800" i="1" dirty="0">
                <a:solidFill>
                  <a:schemeClr val="bg1"/>
                </a:solidFill>
                <a:latin typeface="Franklin Gothic Medium" panose="020B0603020102020204" pitchFamily="34" charset="0"/>
              </a:rPr>
              <a:t>2)Customer</a:t>
            </a:r>
          </a:p>
          <a:p>
            <a:pPr>
              <a:lnSpc>
                <a:spcPct val="150000"/>
              </a:lnSpc>
            </a:pPr>
            <a:r>
              <a:rPr lang="en-US" sz="2800" i="1" dirty="0">
                <a:solidFill>
                  <a:schemeClr val="bg1"/>
                </a:solidFill>
                <a:latin typeface="Franklin Gothic Medium" panose="020B0603020102020204" pitchFamily="34" charset="0"/>
              </a:rPr>
              <a:t>3)Developer</a:t>
            </a:r>
          </a:p>
          <a:p>
            <a:pPr>
              <a:lnSpc>
                <a:spcPct val="150000"/>
              </a:lnSpc>
            </a:pPr>
            <a:r>
              <a:rPr lang="en-US" sz="2800" i="1" dirty="0">
                <a:solidFill>
                  <a:schemeClr val="bg1"/>
                </a:solidFill>
                <a:latin typeface="Franklin Gothic Medium" panose="020B0603020102020204" pitchFamily="34" charset="0"/>
              </a:rPr>
              <a:t>4)Provider</a:t>
            </a:r>
          </a:p>
          <a:p>
            <a:pPr>
              <a:lnSpc>
                <a:spcPct val="150000"/>
              </a:lnSpc>
            </a:pPr>
            <a:r>
              <a:rPr lang="en-US" sz="2800" i="1" dirty="0">
                <a:solidFill>
                  <a:schemeClr val="bg1"/>
                </a:solidFill>
                <a:latin typeface="Franklin Gothic Medium" panose="020B0603020102020204" pitchFamily="34" charset="0"/>
              </a:rPr>
              <a:t>5)User</a:t>
            </a:r>
          </a:p>
          <a:p>
            <a:pPr>
              <a:lnSpc>
                <a:spcPct val="150000"/>
              </a:lnSpc>
            </a:pPr>
            <a:r>
              <a:rPr lang="en-US" sz="2800" i="1" dirty="0">
                <a:solidFill>
                  <a:schemeClr val="bg1"/>
                </a:solidFill>
                <a:latin typeface="Franklin Gothic Medium" panose="020B0603020102020204" pitchFamily="34" charset="0"/>
              </a:rPr>
              <a:t>6)Producer</a:t>
            </a:r>
          </a:p>
          <a:p>
            <a:pPr>
              <a:lnSpc>
                <a:spcPct val="150000"/>
              </a:lnSpc>
            </a:pPr>
            <a:r>
              <a:rPr lang="en-US" sz="2800" i="1" dirty="0">
                <a:solidFill>
                  <a:schemeClr val="bg1"/>
                </a:solidFill>
                <a:latin typeface="Franklin Gothic Medium" panose="020B0603020102020204" pitchFamily="34" charset="0"/>
              </a:rPr>
              <a:t>7)Accompanying party</a:t>
            </a:r>
          </a:p>
          <a:p>
            <a:pPr>
              <a:lnSpc>
                <a:spcPct val="150000"/>
              </a:lnSpc>
            </a:pPr>
            <a:r>
              <a:rPr lang="en-US" sz="2800" i="1" dirty="0">
                <a:solidFill>
                  <a:schemeClr val="bg1"/>
                </a:solidFill>
                <a:latin typeface="Franklin Gothic Medium" panose="020B0603020102020204" pitchFamily="34" charset="0"/>
              </a:rPr>
              <a:t>liquidator</a:t>
            </a:r>
          </a:p>
          <a:p>
            <a:pPr>
              <a:lnSpc>
                <a:spcPct val="150000"/>
              </a:lnSpc>
            </a:pPr>
            <a:endParaRPr lang="en-UA" sz="2800" i="1" dirty="0">
              <a:solidFill>
                <a:schemeClr val="bg1"/>
              </a:solidFill>
              <a:latin typeface="Franklin Gothic Medium" panose="020B0603020102020204" pitchFamily="34" charset="0"/>
            </a:endParaRPr>
          </a:p>
        </p:txBody>
      </p:sp>
      <p:sp>
        <p:nvSpPr>
          <p:cNvPr id="6" name="TextBox 5">
            <a:extLst>
              <a:ext uri="{FF2B5EF4-FFF2-40B4-BE49-F238E27FC236}">
                <a16:creationId xmlns:a16="http://schemas.microsoft.com/office/drawing/2014/main" id="{A220B266-73A8-604B-A62A-F1FF76B30316}"/>
              </a:ext>
            </a:extLst>
          </p:cNvPr>
          <p:cNvSpPr txBox="1"/>
          <p:nvPr/>
        </p:nvSpPr>
        <p:spPr>
          <a:xfrm>
            <a:off x="7033150" y="1762885"/>
            <a:ext cx="4268572" cy="3891258"/>
          </a:xfrm>
          <a:prstGeom prst="rect">
            <a:avLst/>
          </a:prstGeom>
          <a:noFill/>
        </p:spPr>
        <p:txBody>
          <a:bodyPr wrap="square" rtlCol="0">
            <a:spAutoFit/>
          </a:bodyPr>
          <a:lstStyle/>
          <a:p>
            <a:pPr>
              <a:lnSpc>
                <a:spcPct val="150000"/>
              </a:lnSpc>
            </a:pPr>
            <a:r>
              <a:rPr lang="en-US" sz="2800" i="1" dirty="0">
                <a:solidFill>
                  <a:schemeClr val="bg1"/>
                </a:solidFill>
                <a:latin typeface="Franklin Gothic Medium" panose="020B0603020102020204" pitchFamily="34" charset="0"/>
              </a:rPr>
              <a:t>8)Accreditor, or inspector</a:t>
            </a:r>
          </a:p>
          <a:p>
            <a:pPr>
              <a:lnSpc>
                <a:spcPct val="150000"/>
              </a:lnSpc>
            </a:pPr>
            <a:r>
              <a:rPr lang="en-US" sz="2800" i="1" dirty="0">
                <a:solidFill>
                  <a:schemeClr val="bg1"/>
                </a:solidFill>
                <a:latin typeface="Franklin Gothic Medium" panose="020B0603020102020204" pitchFamily="34" charset="0"/>
              </a:rPr>
              <a:t>regulatory body</a:t>
            </a:r>
          </a:p>
          <a:p>
            <a:pPr>
              <a:lnSpc>
                <a:spcPct val="150000"/>
              </a:lnSpc>
            </a:pPr>
            <a:r>
              <a:rPr lang="en-US" sz="2800" i="1" dirty="0">
                <a:solidFill>
                  <a:schemeClr val="bg1"/>
                </a:solidFill>
                <a:latin typeface="Franklin Gothic Medium" panose="020B0603020102020204" pitchFamily="34" charset="0"/>
              </a:rPr>
              <a:t>support staff</a:t>
            </a:r>
          </a:p>
          <a:p>
            <a:pPr>
              <a:lnSpc>
                <a:spcPct val="150000"/>
              </a:lnSpc>
            </a:pPr>
            <a:r>
              <a:rPr lang="en-US" sz="2800" i="1" dirty="0">
                <a:solidFill>
                  <a:schemeClr val="bg1"/>
                </a:solidFill>
                <a:latin typeface="Franklin Gothic Medium" panose="020B0603020102020204" pitchFamily="34" charset="0"/>
              </a:rPr>
              <a:t>instructors</a:t>
            </a:r>
          </a:p>
          <a:p>
            <a:pPr>
              <a:lnSpc>
                <a:spcPct val="150000"/>
              </a:lnSpc>
            </a:pPr>
            <a:r>
              <a:rPr lang="en-US" sz="2800" i="1" dirty="0">
                <a:solidFill>
                  <a:schemeClr val="bg1"/>
                </a:solidFill>
                <a:latin typeface="Franklin Gothic Medium" panose="020B0603020102020204" pitchFamily="34" charset="0"/>
              </a:rPr>
              <a:t>9)Operators</a:t>
            </a:r>
          </a:p>
          <a:p>
            <a:pPr>
              <a:lnSpc>
                <a:spcPct val="150000"/>
              </a:lnSpc>
            </a:pPr>
            <a:endParaRPr lang="en-UA" sz="2800" i="1" dirty="0">
              <a:solidFill>
                <a:schemeClr val="bg1"/>
              </a:solidFill>
              <a:latin typeface="Franklin Gothic Medium" panose="020B0603020102020204" pitchFamily="34" charset="0"/>
            </a:endParaRPr>
          </a:p>
        </p:txBody>
      </p:sp>
      <p:sp>
        <p:nvSpPr>
          <p:cNvPr id="7" name="Right Arrow 6">
            <a:extLst>
              <a:ext uri="{FF2B5EF4-FFF2-40B4-BE49-F238E27FC236}">
                <a16:creationId xmlns:a16="http://schemas.microsoft.com/office/drawing/2014/main" id="{4FCFBABF-B909-A14F-90C7-3FFD65326C02}"/>
              </a:ext>
            </a:extLst>
          </p:cNvPr>
          <p:cNvSpPr/>
          <p:nvPr/>
        </p:nvSpPr>
        <p:spPr>
          <a:xfrm>
            <a:off x="-243150" y="3424982"/>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8" name="Right Arrow 7">
            <a:extLst>
              <a:ext uri="{FF2B5EF4-FFF2-40B4-BE49-F238E27FC236}">
                <a16:creationId xmlns:a16="http://schemas.microsoft.com/office/drawing/2014/main" id="{73D332BF-073A-2843-944D-16B632AB5F64}"/>
              </a:ext>
            </a:extLst>
          </p:cNvPr>
          <p:cNvSpPr/>
          <p:nvPr/>
        </p:nvSpPr>
        <p:spPr>
          <a:xfrm rot="10800000">
            <a:off x="-1473235" y="973855"/>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9" name="Right Arrow 8">
            <a:extLst>
              <a:ext uri="{FF2B5EF4-FFF2-40B4-BE49-F238E27FC236}">
                <a16:creationId xmlns:a16="http://schemas.microsoft.com/office/drawing/2014/main" id="{AAA67B64-5FF2-4848-89B4-013063D43570}"/>
              </a:ext>
            </a:extLst>
          </p:cNvPr>
          <p:cNvSpPr/>
          <p:nvPr/>
        </p:nvSpPr>
        <p:spPr>
          <a:xfrm>
            <a:off x="-296177" y="-1242812"/>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10" name="Rectangle 9">
            <a:extLst>
              <a:ext uri="{FF2B5EF4-FFF2-40B4-BE49-F238E27FC236}">
                <a16:creationId xmlns:a16="http://schemas.microsoft.com/office/drawing/2014/main" id="{2F005E48-2ACA-3D49-928D-CD4C7E1FF9AB}"/>
              </a:ext>
            </a:extLst>
          </p:cNvPr>
          <p:cNvSpPr/>
          <p:nvPr/>
        </p:nvSpPr>
        <p:spPr>
          <a:xfrm>
            <a:off x="788020" y="738174"/>
            <a:ext cx="10513702" cy="1754326"/>
          </a:xfrm>
          <a:prstGeom prst="rect">
            <a:avLst/>
          </a:prstGeom>
        </p:spPr>
        <p:txBody>
          <a:bodyPr wrap="square">
            <a:spAutoFit/>
          </a:bodyPr>
          <a:lstStyle/>
          <a:p>
            <a:r>
              <a:rPr lang="en-US" sz="4400" b="1" dirty="0">
                <a:solidFill>
                  <a:srgbClr val="EC1F26"/>
                </a:solidFill>
                <a:effectLst/>
                <a:latin typeface="Franklin Gothic Medium" panose="020B0603020102020204" pitchFamily="34" charset="0"/>
              </a:rPr>
              <a:t>Requirements </a:t>
            </a:r>
          </a:p>
          <a:p>
            <a:r>
              <a:rPr lang="en-US" sz="3200" dirty="0">
                <a:effectLst/>
                <a:latin typeface="Franklin Gothic Medium" panose="020B0603020102020204" pitchFamily="34" charset="0"/>
              </a:rPr>
              <a:t>    </a:t>
            </a:r>
            <a:r>
              <a:rPr lang="en-US" sz="3200" i="1" dirty="0">
                <a:effectLst/>
                <a:latin typeface="Franklin Gothic Medium" panose="020B0603020102020204" pitchFamily="34" charset="0"/>
              </a:rPr>
              <a:t>statements that indicate what a system needs to do in     </a:t>
            </a:r>
          </a:p>
          <a:p>
            <a:r>
              <a:rPr lang="en-US" sz="3200" i="1" dirty="0">
                <a:latin typeface="Franklin Gothic Medium" panose="020B0603020102020204" pitchFamily="34" charset="0"/>
              </a:rPr>
              <a:t>    </a:t>
            </a:r>
            <a:r>
              <a:rPr lang="en-US" sz="3200" i="1" dirty="0">
                <a:effectLst/>
                <a:latin typeface="Franklin Gothic Medium" panose="020B0603020102020204" pitchFamily="34" charset="0"/>
              </a:rPr>
              <a:t>order to provide a capability (i.e. utility or benefit.) </a:t>
            </a:r>
          </a:p>
        </p:txBody>
      </p:sp>
      <p:pic>
        <p:nvPicPr>
          <p:cNvPr id="13" name="Picture 12">
            <a:extLst>
              <a:ext uri="{FF2B5EF4-FFF2-40B4-BE49-F238E27FC236}">
                <a16:creationId xmlns:a16="http://schemas.microsoft.com/office/drawing/2014/main" id="{6A685354-383F-654A-8CFB-0430BBBA1FF3}"/>
              </a:ext>
            </a:extLst>
          </p:cNvPr>
          <p:cNvPicPr>
            <a:picLocks noChangeAspect="1"/>
          </p:cNvPicPr>
          <p:nvPr/>
        </p:nvPicPr>
        <p:blipFill>
          <a:blip r:embed="rId2"/>
          <a:stretch>
            <a:fillRect/>
          </a:stretch>
        </p:blipFill>
        <p:spPr>
          <a:xfrm>
            <a:off x="6044870" y="3076332"/>
            <a:ext cx="4836981" cy="3117165"/>
          </a:xfrm>
          <a:prstGeom prst="rect">
            <a:avLst/>
          </a:prstGeom>
        </p:spPr>
      </p:pic>
      <p:sp>
        <p:nvSpPr>
          <p:cNvPr id="11" name="Right Arrow 10">
            <a:extLst>
              <a:ext uri="{FF2B5EF4-FFF2-40B4-BE49-F238E27FC236}">
                <a16:creationId xmlns:a16="http://schemas.microsoft.com/office/drawing/2014/main" id="{67C6463F-B1C6-0A44-8941-ABCAB2B32350}"/>
              </a:ext>
            </a:extLst>
          </p:cNvPr>
          <p:cNvSpPr/>
          <p:nvPr/>
        </p:nvSpPr>
        <p:spPr>
          <a:xfrm>
            <a:off x="-1885216" y="-298162"/>
            <a:ext cx="21017503" cy="11632945"/>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12" name="TextBox 11">
            <a:extLst>
              <a:ext uri="{FF2B5EF4-FFF2-40B4-BE49-F238E27FC236}">
                <a16:creationId xmlns:a16="http://schemas.microsoft.com/office/drawing/2014/main" id="{D218F4B7-7F14-CE4B-A83A-64D3C2CD5B7E}"/>
              </a:ext>
            </a:extLst>
          </p:cNvPr>
          <p:cNvSpPr txBox="1"/>
          <p:nvPr/>
        </p:nvSpPr>
        <p:spPr>
          <a:xfrm>
            <a:off x="605474" y="2368597"/>
            <a:ext cx="10785300" cy="3508653"/>
          </a:xfrm>
          <a:prstGeom prst="rect">
            <a:avLst/>
          </a:prstGeom>
          <a:noFill/>
        </p:spPr>
        <p:txBody>
          <a:bodyPr wrap="square" rtlCol="0">
            <a:spAutoFit/>
          </a:bodyPr>
          <a:lstStyle/>
          <a:p>
            <a:pPr>
              <a:lnSpc>
                <a:spcPct val="150000"/>
              </a:lnSpc>
            </a:pPr>
            <a:endParaRPr lang="en-US" sz="2400" dirty="0">
              <a:latin typeface="Franklin Gothic Medium" panose="020B0603020102020204" pitchFamily="34" charset="0"/>
            </a:endParaRPr>
          </a:p>
          <a:p>
            <a:pPr>
              <a:lnSpc>
                <a:spcPct val="150000"/>
              </a:lnSpc>
            </a:pPr>
            <a:r>
              <a:rPr lang="en-US" sz="2800" b="1" dirty="0">
                <a:solidFill>
                  <a:schemeClr val="bg1"/>
                </a:solidFill>
                <a:latin typeface="Franklin Gothic Medium" panose="020B0603020102020204" pitchFamily="34" charset="0"/>
              </a:rPr>
              <a:t>Two types of requirements:</a:t>
            </a:r>
          </a:p>
          <a:p>
            <a:r>
              <a:rPr lang="en-US" sz="2400" b="1" dirty="0">
                <a:latin typeface="Franklin Gothic Medium" panose="020B0603020102020204" pitchFamily="34" charset="0"/>
              </a:rPr>
              <a:t>Functional</a:t>
            </a:r>
            <a:r>
              <a:rPr lang="en-US" sz="2400" dirty="0">
                <a:latin typeface="Franklin Gothic Medium" panose="020B0603020102020204" pitchFamily="34" charset="0"/>
              </a:rPr>
              <a:t> - </a:t>
            </a:r>
            <a:r>
              <a:rPr lang="en-US" sz="2400" i="1" dirty="0">
                <a:latin typeface="Franklin Gothic Medium" panose="020B0603020102020204" pitchFamily="34" charset="0"/>
              </a:rPr>
              <a:t>product features or functions that developers must implement to enable users to accomplish their tasks.</a:t>
            </a:r>
          </a:p>
          <a:p>
            <a:endParaRPr lang="en-US" sz="2400" dirty="0">
              <a:latin typeface="Franklin Gothic Medium" panose="020B0603020102020204" pitchFamily="34" charset="0"/>
            </a:endParaRPr>
          </a:p>
          <a:p>
            <a:r>
              <a:rPr lang="en-US" sz="2400" b="1" dirty="0">
                <a:latin typeface="Franklin Gothic Medium" panose="020B0603020102020204" pitchFamily="34" charset="0"/>
              </a:rPr>
              <a:t>Non-functional</a:t>
            </a:r>
            <a:r>
              <a:rPr lang="en-US" sz="2400" dirty="0">
                <a:latin typeface="Franklin Gothic Medium" panose="020B0603020102020204" pitchFamily="34" charset="0"/>
              </a:rPr>
              <a:t> - a specification that describes the system’s operation capabilities and constraints that enhance its functionality(speed, security, reliability, etc.)</a:t>
            </a:r>
          </a:p>
          <a:p>
            <a:endParaRPr lang="en-UA" sz="2400" dirty="0"/>
          </a:p>
        </p:txBody>
      </p:sp>
    </p:spTree>
    <p:extLst>
      <p:ext uri="{BB962C8B-B14F-4D97-AF65-F5344CB8AC3E}">
        <p14:creationId xmlns:p14="http://schemas.microsoft.com/office/powerpoint/2010/main" val="301270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0-#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heckerboard(across)">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1"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1"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7464C4-3B4C-1C4A-84BA-48C2CC533546}"/>
              </a:ext>
            </a:extLst>
          </p:cNvPr>
          <p:cNvSpPr txBox="1"/>
          <p:nvPr/>
        </p:nvSpPr>
        <p:spPr>
          <a:xfrm>
            <a:off x="2528464" y="2228671"/>
            <a:ext cx="4186482" cy="1200329"/>
          </a:xfrm>
          <a:prstGeom prst="rect">
            <a:avLst/>
          </a:prstGeom>
          <a:noFill/>
        </p:spPr>
        <p:txBody>
          <a:bodyPr wrap="square" rtlCol="0">
            <a:spAutoFit/>
          </a:bodyPr>
          <a:lstStyle/>
          <a:p>
            <a:r>
              <a:rPr lang="en-US" sz="7200" dirty="0">
                <a:solidFill>
                  <a:sysClr val="windowText" lastClr="000000"/>
                </a:solidFill>
              </a:rPr>
              <a:t>Hi, we are</a:t>
            </a:r>
            <a:endParaRPr lang="en-UA" sz="7200" dirty="0">
              <a:solidFill>
                <a:sysClr val="windowText" lastClr="000000"/>
              </a:solidFill>
            </a:endParaRPr>
          </a:p>
        </p:txBody>
      </p:sp>
      <p:sp>
        <p:nvSpPr>
          <p:cNvPr id="8" name="Heart 7">
            <a:extLst>
              <a:ext uri="{FF2B5EF4-FFF2-40B4-BE49-F238E27FC236}">
                <a16:creationId xmlns:a16="http://schemas.microsoft.com/office/drawing/2014/main" id="{48E0499D-1BA7-C24A-AAB7-F2B53DCD4DA1}"/>
              </a:ext>
            </a:extLst>
          </p:cNvPr>
          <p:cNvSpPr/>
          <p:nvPr/>
        </p:nvSpPr>
        <p:spPr>
          <a:xfrm>
            <a:off x="6549605" y="1902601"/>
            <a:ext cx="3494315" cy="2113304"/>
          </a:xfrm>
          <a:prstGeom prst="heart">
            <a:avLst/>
          </a:prstGeom>
          <a:noFill/>
          <a:ln w="76200">
            <a:solidFill>
              <a:srgbClr val="EC1F26"/>
            </a:solidFill>
            <a:extLst>
              <a:ext uri="{C807C97D-BFC1-408E-A445-0C87EB9F89A2}">
                <ask:lineSketchStyleProps xmlns:ask="http://schemas.microsoft.com/office/drawing/2018/sketchyshapes">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A"/>
          </a:p>
        </p:txBody>
      </p:sp>
      <p:sp>
        <p:nvSpPr>
          <p:cNvPr id="9" name="TextBox 8">
            <a:extLst>
              <a:ext uri="{FF2B5EF4-FFF2-40B4-BE49-F238E27FC236}">
                <a16:creationId xmlns:a16="http://schemas.microsoft.com/office/drawing/2014/main" id="{E9F4DB5E-25C9-D540-8050-A101490CC816}"/>
              </a:ext>
            </a:extLst>
          </p:cNvPr>
          <p:cNvSpPr txBox="1"/>
          <p:nvPr/>
        </p:nvSpPr>
        <p:spPr>
          <a:xfrm>
            <a:off x="6704726" y="2211418"/>
            <a:ext cx="3184072" cy="1200329"/>
          </a:xfrm>
          <a:prstGeom prst="rect">
            <a:avLst/>
          </a:prstGeom>
          <a:noFill/>
        </p:spPr>
        <p:txBody>
          <a:bodyPr wrap="square" rtlCol="0">
            <a:spAutoFit/>
          </a:bodyPr>
          <a:lstStyle/>
          <a:p>
            <a:r>
              <a:rPr lang="en-US" sz="7200" dirty="0">
                <a:solidFill>
                  <a:sysClr val="windowText" lastClr="000000"/>
                </a:solidFill>
              </a:rPr>
              <a:t>Group 2</a:t>
            </a:r>
            <a:endParaRPr lang="en-UA" sz="7200" dirty="0"/>
          </a:p>
        </p:txBody>
      </p:sp>
    </p:spTree>
    <p:extLst>
      <p:ext uri="{BB962C8B-B14F-4D97-AF65-F5344CB8AC3E}">
        <p14:creationId xmlns:p14="http://schemas.microsoft.com/office/powerpoint/2010/main" val="1265637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0" presetClass="entr" presetSubtype="0" fill="hold" grpId="1"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6E36551-0AD3-4E47-8AB6-4161573346FA}"/>
              </a:ext>
            </a:extLst>
          </p:cNvPr>
          <p:cNvGrpSpPr/>
          <p:nvPr/>
        </p:nvGrpSpPr>
        <p:grpSpPr>
          <a:xfrm>
            <a:off x="-1885216" y="-298162"/>
            <a:ext cx="21017503" cy="11632945"/>
            <a:chOff x="-1885216" y="-298162"/>
            <a:chExt cx="21017503" cy="11632945"/>
          </a:xfrm>
        </p:grpSpPr>
        <p:grpSp>
          <p:nvGrpSpPr>
            <p:cNvPr id="21" name="Group 20">
              <a:extLst>
                <a:ext uri="{FF2B5EF4-FFF2-40B4-BE49-F238E27FC236}">
                  <a16:creationId xmlns:a16="http://schemas.microsoft.com/office/drawing/2014/main" id="{42E80541-0DBB-EE41-9C2E-BD194B1D9732}"/>
                </a:ext>
              </a:extLst>
            </p:cNvPr>
            <p:cNvGrpSpPr/>
            <p:nvPr/>
          </p:nvGrpSpPr>
          <p:grpSpPr>
            <a:xfrm>
              <a:off x="788020" y="738174"/>
              <a:ext cx="10513702" cy="5455323"/>
              <a:chOff x="788020" y="738174"/>
              <a:chExt cx="10513702" cy="5455323"/>
            </a:xfrm>
          </p:grpSpPr>
          <p:sp>
            <p:nvSpPr>
              <p:cNvPr id="22" name="Rectangle 21">
                <a:extLst>
                  <a:ext uri="{FF2B5EF4-FFF2-40B4-BE49-F238E27FC236}">
                    <a16:creationId xmlns:a16="http://schemas.microsoft.com/office/drawing/2014/main" id="{991B7D6B-C092-7040-9119-483A5DDD8CB9}"/>
                  </a:ext>
                </a:extLst>
              </p:cNvPr>
              <p:cNvSpPr/>
              <p:nvPr/>
            </p:nvSpPr>
            <p:spPr>
              <a:xfrm>
                <a:off x="788020" y="738174"/>
                <a:ext cx="10513702" cy="1754326"/>
              </a:xfrm>
              <a:prstGeom prst="rect">
                <a:avLst/>
              </a:prstGeom>
            </p:spPr>
            <p:txBody>
              <a:bodyPr wrap="square">
                <a:spAutoFit/>
              </a:bodyPr>
              <a:lstStyle/>
              <a:p>
                <a:r>
                  <a:rPr lang="en-US" sz="4400" b="1" dirty="0">
                    <a:solidFill>
                      <a:srgbClr val="EC1F26"/>
                    </a:solidFill>
                    <a:effectLst/>
                    <a:latin typeface="Franklin Gothic Medium" panose="020B0603020102020204" pitchFamily="34" charset="0"/>
                  </a:rPr>
                  <a:t>Requirements </a:t>
                </a:r>
              </a:p>
              <a:p>
                <a:r>
                  <a:rPr lang="en-US" sz="3200" dirty="0">
                    <a:effectLst/>
                    <a:latin typeface="Franklin Gothic Medium" panose="020B0603020102020204" pitchFamily="34" charset="0"/>
                  </a:rPr>
                  <a:t>    </a:t>
                </a:r>
                <a:r>
                  <a:rPr lang="en-US" sz="3200" i="1" dirty="0">
                    <a:effectLst/>
                    <a:latin typeface="Franklin Gothic Medium" panose="020B0603020102020204" pitchFamily="34" charset="0"/>
                  </a:rPr>
                  <a:t>statements that indicate what a system needs to do in     </a:t>
                </a:r>
              </a:p>
              <a:p>
                <a:r>
                  <a:rPr lang="en-US" sz="3200" i="1" dirty="0">
                    <a:latin typeface="Franklin Gothic Medium" panose="020B0603020102020204" pitchFamily="34" charset="0"/>
                  </a:rPr>
                  <a:t>    </a:t>
                </a:r>
                <a:r>
                  <a:rPr lang="en-US" sz="3200" i="1" dirty="0">
                    <a:effectLst/>
                    <a:latin typeface="Franklin Gothic Medium" panose="020B0603020102020204" pitchFamily="34" charset="0"/>
                  </a:rPr>
                  <a:t>order to provide a capability (i.e. utility or benefit.) </a:t>
                </a:r>
              </a:p>
            </p:txBody>
          </p:sp>
          <p:pic>
            <p:nvPicPr>
              <p:cNvPr id="23" name="Picture 22">
                <a:extLst>
                  <a:ext uri="{FF2B5EF4-FFF2-40B4-BE49-F238E27FC236}">
                    <a16:creationId xmlns:a16="http://schemas.microsoft.com/office/drawing/2014/main" id="{9AA56369-AF80-7344-B8B2-77EB92291E02}"/>
                  </a:ext>
                </a:extLst>
              </p:cNvPr>
              <p:cNvPicPr>
                <a:picLocks noChangeAspect="1"/>
              </p:cNvPicPr>
              <p:nvPr/>
            </p:nvPicPr>
            <p:blipFill>
              <a:blip r:embed="rId2"/>
              <a:stretch>
                <a:fillRect/>
              </a:stretch>
            </p:blipFill>
            <p:spPr>
              <a:xfrm>
                <a:off x="6044870" y="3076332"/>
                <a:ext cx="4836981" cy="3117165"/>
              </a:xfrm>
              <a:prstGeom prst="rect">
                <a:avLst/>
              </a:prstGeom>
            </p:spPr>
          </p:pic>
        </p:grpSp>
        <p:sp>
          <p:nvSpPr>
            <p:cNvPr id="24" name="Right Arrow 23">
              <a:extLst>
                <a:ext uri="{FF2B5EF4-FFF2-40B4-BE49-F238E27FC236}">
                  <a16:creationId xmlns:a16="http://schemas.microsoft.com/office/drawing/2014/main" id="{30FB2C4E-1385-0141-8885-4BFE056A1000}"/>
                </a:ext>
              </a:extLst>
            </p:cNvPr>
            <p:cNvSpPr/>
            <p:nvPr/>
          </p:nvSpPr>
          <p:spPr>
            <a:xfrm>
              <a:off x="-1885216" y="-298162"/>
              <a:ext cx="21017503" cy="11632945"/>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25" name="TextBox 24">
              <a:extLst>
                <a:ext uri="{FF2B5EF4-FFF2-40B4-BE49-F238E27FC236}">
                  <a16:creationId xmlns:a16="http://schemas.microsoft.com/office/drawing/2014/main" id="{447BE6FA-ED08-A14A-9460-52E539934CF7}"/>
                </a:ext>
              </a:extLst>
            </p:cNvPr>
            <p:cNvSpPr txBox="1"/>
            <p:nvPr/>
          </p:nvSpPr>
          <p:spPr>
            <a:xfrm>
              <a:off x="605474" y="2368597"/>
              <a:ext cx="10785300" cy="3508653"/>
            </a:xfrm>
            <a:prstGeom prst="rect">
              <a:avLst/>
            </a:prstGeom>
            <a:noFill/>
          </p:spPr>
          <p:txBody>
            <a:bodyPr wrap="square" rtlCol="0">
              <a:spAutoFit/>
            </a:bodyPr>
            <a:lstStyle/>
            <a:p>
              <a:pPr>
                <a:lnSpc>
                  <a:spcPct val="150000"/>
                </a:lnSpc>
              </a:pPr>
              <a:endParaRPr lang="en-US" sz="2400" dirty="0">
                <a:latin typeface="Franklin Gothic Medium" panose="020B0603020102020204" pitchFamily="34" charset="0"/>
              </a:endParaRPr>
            </a:p>
            <a:p>
              <a:pPr>
                <a:lnSpc>
                  <a:spcPct val="150000"/>
                </a:lnSpc>
              </a:pPr>
              <a:r>
                <a:rPr lang="en-US" sz="2800" b="1" dirty="0">
                  <a:solidFill>
                    <a:schemeClr val="bg1"/>
                  </a:solidFill>
                  <a:latin typeface="Franklin Gothic Medium" panose="020B0603020102020204" pitchFamily="34" charset="0"/>
                </a:rPr>
                <a:t>Two types of requirements:</a:t>
              </a:r>
            </a:p>
            <a:p>
              <a:r>
                <a:rPr lang="en-US" sz="2400" b="1" dirty="0">
                  <a:latin typeface="Franklin Gothic Medium" panose="020B0603020102020204" pitchFamily="34" charset="0"/>
                </a:rPr>
                <a:t>Functional</a:t>
              </a:r>
              <a:r>
                <a:rPr lang="en-US" sz="2400" dirty="0">
                  <a:latin typeface="Franklin Gothic Medium" panose="020B0603020102020204" pitchFamily="34" charset="0"/>
                </a:rPr>
                <a:t> - </a:t>
              </a:r>
              <a:r>
                <a:rPr lang="en-US" sz="2400" i="1" dirty="0">
                  <a:latin typeface="Franklin Gothic Medium" panose="020B0603020102020204" pitchFamily="34" charset="0"/>
                </a:rPr>
                <a:t>product features or functions that developers must implement to enable users to accomplish their tasks.</a:t>
              </a:r>
            </a:p>
            <a:p>
              <a:endParaRPr lang="en-US" sz="2400" dirty="0">
                <a:latin typeface="Franklin Gothic Medium" panose="020B0603020102020204" pitchFamily="34" charset="0"/>
              </a:endParaRPr>
            </a:p>
            <a:p>
              <a:r>
                <a:rPr lang="en-US" sz="2400" b="1" dirty="0">
                  <a:latin typeface="Franklin Gothic Medium" panose="020B0603020102020204" pitchFamily="34" charset="0"/>
                </a:rPr>
                <a:t>Non-functional</a:t>
              </a:r>
              <a:r>
                <a:rPr lang="en-US" sz="2400" dirty="0">
                  <a:latin typeface="Franklin Gothic Medium" panose="020B0603020102020204" pitchFamily="34" charset="0"/>
                </a:rPr>
                <a:t> - a specification that describes the system’s operation capabilities and constraints that enhance its functionality(speed, security, reliability, etc.)</a:t>
              </a:r>
            </a:p>
            <a:p>
              <a:endParaRPr lang="en-UA" sz="2400" dirty="0"/>
            </a:p>
          </p:txBody>
        </p:sp>
      </p:grpSp>
      <p:sp>
        <p:nvSpPr>
          <p:cNvPr id="8" name="Right Arrow 7">
            <a:extLst>
              <a:ext uri="{FF2B5EF4-FFF2-40B4-BE49-F238E27FC236}">
                <a16:creationId xmlns:a16="http://schemas.microsoft.com/office/drawing/2014/main" id="{90C25DC5-EC19-7F40-902E-653C8E10D807}"/>
              </a:ext>
            </a:extLst>
          </p:cNvPr>
          <p:cNvSpPr/>
          <p:nvPr/>
        </p:nvSpPr>
        <p:spPr>
          <a:xfrm>
            <a:off x="-21617" y="3978480"/>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9" name="Right Arrow 8">
            <a:extLst>
              <a:ext uri="{FF2B5EF4-FFF2-40B4-BE49-F238E27FC236}">
                <a16:creationId xmlns:a16="http://schemas.microsoft.com/office/drawing/2014/main" id="{C291AF59-2D93-174F-AB3C-BFF96721E308}"/>
              </a:ext>
            </a:extLst>
          </p:cNvPr>
          <p:cNvSpPr/>
          <p:nvPr/>
        </p:nvSpPr>
        <p:spPr>
          <a:xfrm rot="10800000">
            <a:off x="-1307685" y="1527353"/>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10" name="Right Arrow 9">
            <a:extLst>
              <a:ext uri="{FF2B5EF4-FFF2-40B4-BE49-F238E27FC236}">
                <a16:creationId xmlns:a16="http://schemas.microsoft.com/office/drawing/2014/main" id="{87F044B0-CC19-4F4C-AC6D-4B4FF8BB13C2}"/>
              </a:ext>
            </a:extLst>
          </p:cNvPr>
          <p:cNvSpPr/>
          <p:nvPr/>
        </p:nvSpPr>
        <p:spPr>
          <a:xfrm>
            <a:off x="0" y="-689314"/>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solidFill>
                <a:schemeClr val="tx1"/>
              </a:solidFill>
            </a:endParaRPr>
          </a:p>
        </p:txBody>
      </p:sp>
      <p:sp>
        <p:nvSpPr>
          <p:cNvPr id="11" name="Rectangle 10">
            <a:extLst>
              <a:ext uri="{FF2B5EF4-FFF2-40B4-BE49-F238E27FC236}">
                <a16:creationId xmlns:a16="http://schemas.microsoft.com/office/drawing/2014/main" id="{9C3B5114-5436-724F-96D3-AB351358021E}"/>
              </a:ext>
            </a:extLst>
          </p:cNvPr>
          <p:cNvSpPr/>
          <p:nvPr/>
        </p:nvSpPr>
        <p:spPr>
          <a:xfrm>
            <a:off x="5038370" y="484135"/>
            <a:ext cx="5711586" cy="830997"/>
          </a:xfrm>
          <a:prstGeom prst="rect">
            <a:avLst/>
          </a:prstGeom>
        </p:spPr>
        <p:txBody>
          <a:bodyPr wrap="square">
            <a:spAutoFit/>
          </a:bodyPr>
          <a:lstStyle/>
          <a:p>
            <a:r>
              <a:rPr lang="en-US" sz="4800" b="1" dirty="0">
                <a:effectLst/>
                <a:latin typeface="Franklin Gothic Medium" panose="020B0603020102020204" pitchFamily="34" charset="0"/>
              </a:rPr>
              <a:t>prioritization scheme</a:t>
            </a:r>
          </a:p>
        </p:txBody>
      </p:sp>
      <p:sp>
        <p:nvSpPr>
          <p:cNvPr id="12" name="Rectangle 11">
            <a:extLst>
              <a:ext uri="{FF2B5EF4-FFF2-40B4-BE49-F238E27FC236}">
                <a16:creationId xmlns:a16="http://schemas.microsoft.com/office/drawing/2014/main" id="{F6C2CEEC-A8A9-994B-B893-C3B073277C4A}"/>
              </a:ext>
            </a:extLst>
          </p:cNvPr>
          <p:cNvSpPr/>
          <p:nvPr/>
        </p:nvSpPr>
        <p:spPr>
          <a:xfrm>
            <a:off x="3122999" y="1550813"/>
            <a:ext cx="6096000" cy="830997"/>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Must:</a:t>
            </a:r>
            <a:r>
              <a:rPr lang="en-US" sz="2400" b="1" i="1" dirty="0">
                <a:effectLst/>
                <a:latin typeface="Franklin Gothic Medium" panose="020B0603020102020204" pitchFamily="34" charset="0"/>
              </a:rPr>
              <a:t> </a:t>
            </a:r>
            <a:r>
              <a:rPr lang="en-US" sz="2400" i="1" dirty="0">
                <a:effectLst/>
                <a:latin typeface="Franklin Gothic Medium" panose="020B0603020102020204" pitchFamily="34" charset="0"/>
              </a:rPr>
              <a:t>The requirement must be satisfied for the solution to be considered a success.</a:t>
            </a:r>
          </a:p>
        </p:txBody>
      </p:sp>
      <p:sp>
        <p:nvSpPr>
          <p:cNvPr id="13" name="Rectangle 12">
            <a:extLst>
              <a:ext uri="{FF2B5EF4-FFF2-40B4-BE49-F238E27FC236}">
                <a16:creationId xmlns:a16="http://schemas.microsoft.com/office/drawing/2014/main" id="{3DA44AF9-CBB3-C043-952B-7ABDD543EFBE}"/>
              </a:ext>
            </a:extLst>
          </p:cNvPr>
          <p:cNvSpPr/>
          <p:nvPr/>
        </p:nvSpPr>
        <p:spPr>
          <a:xfrm>
            <a:off x="3122999" y="2508469"/>
            <a:ext cx="6096000" cy="1200329"/>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Should: </a:t>
            </a:r>
            <a:r>
              <a:rPr lang="en-US" sz="2400" i="1" dirty="0">
                <a:effectLst/>
                <a:latin typeface="Franklin Gothic Medium" panose="020B0603020102020204" pitchFamily="34" charset="0"/>
              </a:rPr>
              <a:t>The requirement is important and should be included in the solution if possible, but it’s not mandatory to success.</a:t>
            </a:r>
          </a:p>
        </p:txBody>
      </p:sp>
      <p:sp>
        <p:nvSpPr>
          <p:cNvPr id="14" name="Rectangle 13">
            <a:extLst>
              <a:ext uri="{FF2B5EF4-FFF2-40B4-BE49-F238E27FC236}">
                <a16:creationId xmlns:a16="http://schemas.microsoft.com/office/drawing/2014/main" id="{AAFE8876-0957-5F44-B466-2DB18D491C35}"/>
              </a:ext>
            </a:extLst>
          </p:cNvPr>
          <p:cNvSpPr/>
          <p:nvPr/>
        </p:nvSpPr>
        <p:spPr>
          <a:xfrm>
            <a:off x="3122999" y="3821248"/>
            <a:ext cx="6096000" cy="1200329"/>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Could: </a:t>
            </a:r>
            <a:r>
              <a:rPr lang="en-US" sz="2400" i="1" dirty="0">
                <a:effectLst/>
                <a:latin typeface="Franklin Gothic Medium" panose="020B0603020102020204" pitchFamily="34" charset="0"/>
              </a:rPr>
              <a:t>It’s a desirable capability, but one that could be deferred or eliminated. Implement it only if time and resources permit.</a:t>
            </a:r>
          </a:p>
        </p:txBody>
      </p:sp>
      <p:sp>
        <p:nvSpPr>
          <p:cNvPr id="15" name="Rectangle 14">
            <a:extLst>
              <a:ext uri="{FF2B5EF4-FFF2-40B4-BE49-F238E27FC236}">
                <a16:creationId xmlns:a16="http://schemas.microsoft.com/office/drawing/2014/main" id="{8D17E4DB-F64B-C349-9590-641B0746EE4D}"/>
              </a:ext>
            </a:extLst>
          </p:cNvPr>
          <p:cNvSpPr/>
          <p:nvPr/>
        </p:nvSpPr>
        <p:spPr>
          <a:xfrm>
            <a:off x="3122999" y="5134027"/>
            <a:ext cx="6096000" cy="1200329"/>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Won’t:</a:t>
            </a:r>
            <a:r>
              <a:rPr lang="en-US" sz="2400" i="1" dirty="0">
                <a:effectLst/>
                <a:latin typeface="Franklin Gothic Medium" panose="020B0603020102020204" pitchFamily="34" charset="0"/>
              </a:rPr>
              <a:t> This indicates a requirement that will not be implemented at this time but could be included in a future release</a:t>
            </a:r>
          </a:p>
        </p:txBody>
      </p:sp>
      <p:sp>
        <p:nvSpPr>
          <p:cNvPr id="16" name="TextBox 15">
            <a:extLst>
              <a:ext uri="{FF2B5EF4-FFF2-40B4-BE49-F238E27FC236}">
                <a16:creationId xmlns:a16="http://schemas.microsoft.com/office/drawing/2014/main" id="{DC38BFE2-BCBD-7340-9F32-9225132FB631}"/>
              </a:ext>
            </a:extLst>
          </p:cNvPr>
          <p:cNvSpPr txBox="1"/>
          <p:nvPr/>
        </p:nvSpPr>
        <p:spPr>
          <a:xfrm>
            <a:off x="2147019" y="450044"/>
            <a:ext cx="2997676" cy="923330"/>
          </a:xfrm>
          <a:prstGeom prst="rect">
            <a:avLst/>
          </a:prstGeom>
          <a:noFill/>
        </p:spPr>
        <p:txBody>
          <a:bodyPr wrap="square" rtlCol="0">
            <a:spAutoFit/>
          </a:bodyPr>
          <a:lstStyle/>
          <a:p>
            <a:r>
              <a:rPr lang="en-US" sz="5400" b="1" dirty="0" err="1">
                <a:latin typeface="Franklin Gothic Medium" panose="020B0603020102020204" pitchFamily="34" charset="0"/>
              </a:rPr>
              <a:t>MoSCoW</a:t>
            </a:r>
            <a:endParaRPr lang="en-UA" sz="5400" dirty="0"/>
          </a:p>
        </p:txBody>
      </p:sp>
      <p:sp>
        <p:nvSpPr>
          <p:cNvPr id="17" name="TextBox 16">
            <a:extLst>
              <a:ext uri="{FF2B5EF4-FFF2-40B4-BE49-F238E27FC236}">
                <a16:creationId xmlns:a16="http://schemas.microsoft.com/office/drawing/2014/main" id="{B303D5D8-28EA-AB4D-AD7E-604C53B3C3EB}"/>
              </a:ext>
            </a:extLst>
          </p:cNvPr>
          <p:cNvSpPr txBox="1"/>
          <p:nvPr/>
        </p:nvSpPr>
        <p:spPr>
          <a:xfrm>
            <a:off x="4211891" y="448488"/>
            <a:ext cx="805858"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W</a:t>
            </a:r>
            <a:endParaRPr lang="en-UA" sz="5400" dirty="0"/>
          </a:p>
        </p:txBody>
      </p:sp>
      <p:sp>
        <p:nvSpPr>
          <p:cNvPr id="18" name="TextBox 17">
            <a:extLst>
              <a:ext uri="{FF2B5EF4-FFF2-40B4-BE49-F238E27FC236}">
                <a16:creationId xmlns:a16="http://schemas.microsoft.com/office/drawing/2014/main" id="{60CAB54A-5F36-CE4C-8A37-850424D2717A}"/>
              </a:ext>
            </a:extLst>
          </p:cNvPr>
          <p:cNvSpPr txBox="1"/>
          <p:nvPr/>
        </p:nvSpPr>
        <p:spPr>
          <a:xfrm>
            <a:off x="3455940" y="448488"/>
            <a:ext cx="489335"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C</a:t>
            </a:r>
            <a:endParaRPr lang="en-UA" sz="5400" dirty="0"/>
          </a:p>
        </p:txBody>
      </p:sp>
      <p:sp>
        <p:nvSpPr>
          <p:cNvPr id="19" name="TextBox 18">
            <a:extLst>
              <a:ext uri="{FF2B5EF4-FFF2-40B4-BE49-F238E27FC236}">
                <a16:creationId xmlns:a16="http://schemas.microsoft.com/office/drawing/2014/main" id="{DD95514A-12F1-454D-BF5D-EC036999125F}"/>
              </a:ext>
            </a:extLst>
          </p:cNvPr>
          <p:cNvSpPr txBox="1"/>
          <p:nvPr/>
        </p:nvSpPr>
        <p:spPr>
          <a:xfrm>
            <a:off x="3060157" y="448488"/>
            <a:ext cx="613937"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S</a:t>
            </a:r>
            <a:endParaRPr lang="en-UA" sz="5400" dirty="0"/>
          </a:p>
        </p:txBody>
      </p:sp>
      <p:sp>
        <p:nvSpPr>
          <p:cNvPr id="20" name="TextBox 19">
            <a:extLst>
              <a:ext uri="{FF2B5EF4-FFF2-40B4-BE49-F238E27FC236}">
                <a16:creationId xmlns:a16="http://schemas.microsoft.com/office/drawing/2014/main" id="{1F362701-5AC0-2D45-81D6-D842D5583830}"/>
              </a:ext>
            </a:extLst>
          </p:cNvPr>
          <p:cNvSpPr txBox="1"/>
          <p:nvPr/>
        </p:nvSpPr>
        <p:spPr>
          <a:xfrm>
            <a:off x="2147019" y="448488"/>
            <a:ext cx="733298"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M</a:t>
            </a:r>
            <a:endParaRPr lang="en-UA" sz="5400" dirty="0"/>
          </a:p>
        </p:txBody>
      </p:sp>
    </p:spTree>
    <p:extLst>
      <p:ext uri="{BB962C8B-B14F-4D97-AF65-F5344CB8AC3E}">
        <p14:creationId xmlns:p14="http://schemas.microsoft.com/office/powerpoint/2010/main" val="103647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800" fill="hold"/>
                                        <p:tgtEl>
                                          <p:spTgt spid="10"/>
                                        </p:tgtEl>
                                        <p:attrNameLst>
                                          <p:attrName>ppt_x</p:attrName>
                                        </p:attrNameLst>
                                      </p:cBhvr>
                                      <p:tavLst>
                                        <p:tav tm="0">
                                          <p:val>
                                            <p:strVal val="0-#ppt_w/2"/>
                                          </p:val>
                                        </p:tav>
                                        <p:tav tm="100000">
                                          <p:val>
                                            <p:strVal val="#ppt_x"/>
                                          </p:val>
                                        </p:tav>
                                      </p:tavLst>
                                    </p:anim>
                                    <p:anim calcmode="lin" valueType="num">
                                      <p:cBhvr additive="base">
                                        <p:cTn id="12" dur="8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2"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up)">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up)">
                                      <p:cBhvr>
                                        <p:cTn id="44" dur="500"/>
                                        <p:tgtEl>
                                          <p:spTgt spid="18"/>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up)">
                                      <p:cBhvr>
                                        <p:cTn id="52" dur="500"/>
                                        <p:tgtEl>
                                          <p:spTgt spid="17"/>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up)">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6" grpId="0"/>
      <p:bldP spid="17"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A872023-3ACF-1347-AF95-015FBA3D331E}"/>
              </a:ext>
            </a:extLst>
          </p:cNvPr>
          <p:cNvSpPr/>
          <p:nvPr/>
        </p:nvSpPr>
        <p:spPr>
          <a:xfrm>
            <a:off x="5038370" y="484135"/>
            <a:ext cx="5711586" cy="830997"/>
          </a:xfrm>
          <a:prstGeom prst="rect">
            <a:avLst/>
          </a:prstGeom>
        </p:spPr>
        <p:txBody>
          <a:bodyPr wrap="square">
            <a:spAutoFit/>
          </a:bodyPr>
          <a:lstStyle/>
          <a:p>
            <a:r>
              <a:rPr lang="en-US" sz="4800" b="1" dirty="0">
                <a:effectLst/>
                <a:latin typeface="Franklin Gothic Medium" panose="020B0603020102020204" pitchFamily="34" charset="0"/>
              </a:rPr>
              <a:t>prioritization scheme</a:t>
            </a:r>
          </a:p>
        </p:txBody>
      </p:sp>
      <p:sp>
        <p:nvSpPr>
          <p:cNvPr id="46" name="Rectangle 45">
            <a:extLst>
              <a:ext uri="{FF2B5EF4-FFF2-40B4-BE49-F238E27FC236}">
                <a16:creationId xmlns:a16="http://schemas.microsoft.com/office/drawing/2014/main" id="{B7BFB27C-816D-9347-9352-8DA304729FA3}"/>
              </a:ext>
            </a:extLst>
          </p:cNvPr>
          <p:cNvSpPr/>
          <p:nvPr/>
        </p:nvSpPr>
        <p:spPr>
          <a:xfrm>
            <a:off x="3122999" y="1550813"/>
            <a:ext cx="6096000" cy="830997"/>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Must:</a:t>
            </a:r>
            <a:r>
              <a:rPr lang="en-US" sz="2400" b="1" i="1" dirty="0">
                <a:effectLst/>
                <a:latin typeface="Franklin Gothic Medium" panose="020B0603020102020204" pitchFamily="34" charset="0"/>
              </a:rPr>
              <a:t> </a:t>
            </a:r>
            <a:r>
              <a:rPr lang="en-US" sz="2400" i="1" dirty="0">
                <a:effectLst/>
                <a:latin typeface="Franklin Gothic Medium" panose="020B0603020102020204" pitchFamily="34" charset="0"/>
              </a:rPr>
              <a:t>The requirement must be satisfied for the solution to be considered a success.</a:t>
            </a:r>
          </a:p>
        </p:txBody>
      </p:sp>
      <p:sp>
        <p:nvSpPr>
          <p:cNvPr id="47" name="Rectangle 46">
            <a:extLst>
              <a:ext uri="{FF2B5EF4-FFF2-40B4-BE49-F238E27FC236}">
                <a16:creationId xmlns:a16="http://schemas.microsoft.com/office/drawing/2014/main" id="{7553AE88-08FD-F842-BEC9-C7D46A359B3B}"/>
              </a:ext>
            </a:extLst>
          </p:cNvPr>
          <p:cNvSpPr/>
          <p:nvPr/>
        </p:nvSpPr>
        <p:spPr>
          <a:xfrm>
            <a:off x="3122999" y="2508469"/>
            <a:ext cx="6096000" cy="1200329"/>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Should: </a:t>
            </a:r>
            <a:r>
              <a:rPr lang="en-US" sz="2400" i="1" dirty="0">
                <a:effectLst/>
                <a:latin typeface="Franklin Gothic Medium" panose="020B0603020102020204" pitchFamily="34" charset="0"/>
              </a:rPr>
              <a:t>The requirement is important and should be included in the solution if possible, but it’s not mandatory to success.</a:t>
            </a:r>
          </a:p>
        </p:txBody>
      </p:sp>
      <p:sp>
        <p:nvSpPr>
          <p:cNvPr id="48" name="Rectangle 47">
            <a:extLst>
              <a:ext uri="{FF2B5EF4-FFF2-40B4-BE49-F238E27FC236}">
                <a16:creationId xmlns:a16="http://schemas.microsoft.com/office/drawing/2014/main" id="{D98E89D6-CEE5-CB48-941A-EF20CCE9805D}"/>
              </a:ext>
            </a:extLst>
          </p:cNvPr>
          <p:cNvSpPr/>
          <p:nvPr/>
        </p:nvSpPr>
        <p:spPr>
          <a:xfrm>
            <a:off x="3122999" y="3821248"/>
            <a:ext cx="6096000" cy="1200329"/>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Could: </a:t>
            </a:r>
            <a:r>
              <a:rPr lang="en-US" sz="2400" i="1" dirty="0">
                <a:effectLst/>
                <a:latin typeface="Franklin Gothic Medium" panose="020B0603020102020204" pitchFamily="34" charset="0"/>
              </a:rPr>
              <a:t>It’s a desirable capability, but one that could be deferred or eliminated. Implement it only if time and resources permit.</a:t>
            </a:r>
          </a:p>
        </p:txBody>
      </p:sp>
      <p:sp>
        <p:nvSpPr>
          <p:cNvPr id="49" name="Rectangle 48">
            <a:extLst>
              <a:ext uri="{FF2B5EF4-FFF2-40B4-BE49-F238E27FC236}">
                <a16:creationId xmlns:a16="http://schemas.microsoft.com/office/drawing/2014/main" id="{170CFCE9-DAE4-AD4A-BEBA-A725D9C84546}"/>
              </a:ext>
            </a:extLst>
          </p:cNvPr>
          <p:cNvSpPr/>
          <p:nvPr/>
        </p:nvSpPr>
        <p:spPr>
          <a:xfrm>
            <a:off x="3122999" y="5134027"/>
            <a:ext cx="6096000" cy="1200329"/>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Won’t:</a:t>
            </a:r>
            <a:r>
              <a:rPr lang="en-US" sz="2400" i="1" dirty="0">
                <a:effectLst/>
                <a:latin typeface="Franklin Gothic Medium" panose="020B0603020102020204" pitchFamily="34" charset="0"/>
              </a:rPr>
              <a:t> This indicates a requirement that will not be implemented at this time but could be included in a future release</a:t>
            </a:r>
          </a:p>
        </p:txBody>
      </p:sp>
      <p:sp>
        <p:nvSpPr>
          <p:cNvPr id="50" name="TextBox 49">
            <a:extLst>
              <a:ext uri="{FF2B5EF4-FFF2-40B4-BE49-F238E27FC236}">
                <a16:creationId xmlns:a16="http://schemas.microsoft.com/office/drawing/2014/main" id="{B30DBED9-59A8-AE4B-8B9F-DE2F5C3421B4}"/>
              </a:ext>
            </a:extLst>
          </p:cNvPr>
          <p:cNvSpPr txBox="1"/>
          <p:nvPr/>
        </p:nvSpPr>
        <p:spPr>
          <a:xfrm>
            <a:off x="2147019" y="450044"/>
            <a:ext cx="2997676" cy="923330"/>
          </a:xfrm>
          <a:prstGeom prst="rect">
            <a:avLst/>
          </a:prstGeom>
          <a:noFill/>
        </p:spPr>
        <p:txBody>
          <a:bodyPr wrap="square" rtlCol="0">
            <a:spAutoFit/>
          </a:bodyPr>
          <a:lstStyle/>
          <a:p>
            <a:r>
              <a:rPr lang="en-US" sz="5400" b="1" dirty="0" err="1">
                <a:latin typeface="Franklin Gothic Medium" panose="020B0603020102020204" pitchFamily="34" charset="0"/>
              </a:rPr>
              <a:t>MoSCoW</a:t>
            </a:r>
            <a:endParaRPr lang="en-UA" sz="5400" dirty="0"/>
          </a:p>
        </p:txBody>
      </p:sp>
      <p:sp>
        <p:nvSpPr>
          <p:cNvPr id="51" name="TextBox 50">
            <a:extLst>
              <a:ext uri="{FF2B5EF4-FFF2-40B4-BE49-F238E27FC236}">
                <a16:creationId xmlns:a16="http://schemas.microsoft.com/office/drawing/2014/main" id="{E4021DBE-3752-E14F-B853-5736E843FDF7}"/>
              </a:ext>
            </a:extLst>
          </p:cNvPr>
          <p:cNvSpPr txBox="1"/>
          <p:nvPr/>
        </p:nvSpPr>
        <p:spPr>
          <a:xfrm>
            <a:off x="4211891" y="448488"/>
            <a:ext cx="805858"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W</a:t>
            </a:r>
            <a:endParaRPr lang="en-UA" sz="5400" dirty="0"/>
          </a:p>
        </p:txBody>
      </p:sp>
      <p:sp>
        <p:nvSpPr>
          <p:cNvPr id="52" name="TextBox 51">
            <a:extLst>
              <a:ext uri="{FF2B5EF4-FFF2-40B4-BE49-F238E27FC236}">
                <a16:creationId xmlns:a16="http://schemas.microsoft.com/office/drawing/2014/main" id="{E03A1740-3B12-0D43-9F08-C95C1B51E4CE}"/>
              </a:ext>
            </a:extLst>
          </p:cNvPr>
          <p:cNvSpPr txBox="1"/>
          <p:nvPr/>
        </p:nvSpPr>
        <p:spPr>
          <a:xfrm>
            <a:off x="3455940" y="448488"/>
            <a:ext cx="489335"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C</a:t>
            </a:r>
            <a:endParaRPr lang="en-UA" sz="5400" dirty="0"/>
          </a:p>
        </p:txBody>
      </p:sp>
      <p:sp>
        <p:nvSpPr>
          <p:cNvPr id="53" name="TextBox 52">
            <a:extLst>
              <a:ext uri="{FF2B5EF4-FFF2-40B4-BE49-F238E27FC236}">
                <a16:creationId xmlns:a16="http://schemas.microsoft.com/office/drawing/2014/main" id="{05D4F06F-D5D8-564D-94C5-A688982659CF}"/>
              </a:ext>
            </a:extLst>
          </p:cNvPr>
          <p:cNvSpPr txBox="1"/>
          <p:nvPr/>
        </p:nvSpPr>
        <p:spPr>
          <a:xfrm>
            <a:off x="3060157" y="448488"/>
            <a:ext cx="613937"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S</a:t>
            </a:r>
            <a:endParaRPr lang="en-UA" sz="5400" dirty="0"/>
          </a:p>
        </p:txBody>
      </p:sp>
      <p:sp>
        <p:nvSpPr>
          <p:cNvPr id="54" name="TextBox 53">
            <a:extLst>
              <a:ext uri="{FF2B5EF4-FFF2-40B4-BE49-F238E27FC236}">
                <a16:creationId xmlns:a16="http://schemas.microsoft.com/office/drawing/2014/main" id="{99777B88-4688-364A-AFAA-B7FCC66C8139}"/>
              </a:ext>
            </a:extLst>
          </p:cNvPr>
          <p:cNvSpPr txBox="1"/>
          <p:nvPr/>
        </p:nvSpPr>
        <p:spPr>
          <a:xfrm>
            <a:off x="2147019" y="448488"/>
            <a:ext cx="733298"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M</a:t>
            </a:r>
            <a:endParaRPr lang="en-UA" sz="5400" dirty="0"/>
          </a:p>
        </p:txBody>
      </p:sp>
      <p:sp>
        <p:nvSpPr>
          <p:cNvPr id="31" name="Right Arrow 30">
            <a:extLst>
              <a:ext uri="{FF2B5EF4-FFF2-40B4-BE49-F238E27FC236}">
                <a16:creationId xmlns:a16="http://schemas.microsoft.com/office/drawing/2014/main" id="{68862E8F-6A6A-7D4D-AD04-556E7C24804A}"/>
              </a:ext>
            </a:extLst>
          </p:cNvPr>
          <p:cNvSpPr/>
          <p:nvPr/>
        </p:nvSpPr>
        <p:spPr>
          <a:xfrm>
            <a:off x="-171902" y="339379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32" name="Right Arrow 31">
            <a:extLst>
              <a:ext uri="{FF2B5EF4-FFF2-40B4-BE49-F238E27FC236}">
                <a16:creationId xmlns:a16="http://schemas.microsoft.com/office/drawing/2014/main" id="{CE963DD0-DFBF-A94B-B126-A24BDBF06CA3}"/>
              </a:ext>
            </a:extLst>
          </p:cNvPr>
          <p:cNvSpPr/>
          <p:nvPr/>
        </p:nvSpPr>
        <p:spPr>
          <a:xfrm>
            <a:off x="-222787" y="-1213020"/>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33" name="Right Arrow 32">
            <a:extLst>
              <a:ext uri="{FF2B5EF4-FFF2-40B4-BE49-F238E27FC236}">
                <a16:creationId xmlns:a16="http://schemas.microsoft.com/office/drawing/2014/main" id="{C8FD12F3-E8E1-7C4E-9E46-9DDD1F272CBA}"/>
              </a:ext>
            </a:extLst>
          </p:cNvPr>
          <p:cNvSpPr/>
          <p:nvPr/>
        </p:nvSpPr>
        <p:spPr>
          <a:xfrm rot="10800000">
            <a:off x="-1562099" y="1039888"/>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 name="Rectangle 1">
            <a:extLst>
              <a:ext uri="{FF2B5EF4-FFF2-40B4-BE49-F238E27FC236}">
                <a16:creationId xmlns:a16="http://schemas.microsoft.com/office/drawing/2014/main" id="{B106A7B8-574C-A740-BF66-F59E81527240}"/>
              </a:ext>
            </a:extLst>
          </p:cNvPr>
          <p:cNvSpPr/>
          <p:nvPr/>
        </p:nvSpPr>
        <p:spPr>
          <a:xfrm>
            <a:off x="3699119" y="391802"/>
            <a:ext cx="5477523" cy="923330"/>
          </a:xfrm>
          <a:prstGeom prst="rect">
            <a:avLst/>
          </a:prstGeom>
        </p:spPr>
        <p:txBody>
          <a:bodyPr wrap="square">
            <a:spAutoFit/>
          </a:bodyPr>
          <a:lstStyle/>
          <a:p>
            <a:r>
              <a:rPr lang="en-US" sz="5400" b="1" dirty="0">
                <a:solidFill>
                  <a:schemeClr val="bg1"/>
                </a:solidFill>
                <a:latin typeface="Franklin Gothic Medium" panose="020B0603020102020204" pitchFamily="34" charset="0"/>
              </a:rPr>
              <a:t>Key requirements</a:t>
            </a:r>
            <a:endParaRPr lang="en-UA" sz="5400" b="1" dirty="0">
              <a:solidFill>
                <a:schemeClr val="bg1"/>
              </a:solidFill>
              <a:latin typeface="Franklin Gothic Medium" panose="020B0603020102020204" pitchFamily="34" charset="0"/>
            </a:endParaRPr>
          </a:p>
        </p:txBody>
      </p:sp>
      <p:sp>
        <p:nvSpPr>
          <p:cNvPr id="55" name="TextBox 54">
            <a:extLst>
              <a:ext uri="{FF2B5EF4-FFF2-40B4-BE49-F238E27FC236}">
                <a16:creationId xmlns:a16="http://schemas.microsoft.com/office/drawing/2014/main" id="{95404727-ACE1-9B42-A902-25FC48394E1A}"/>
              </a:ext>
            </a:extLst>
          </p:cNvPr>
          <p:cNvSpPr txBox="1"/>
          <p:nvPr/>
        </p:nvSpPr>
        <p:spPr>
          <a:xfrm>
            <a:off x="1053548" y="1846337"/>
            <a:ext cx="9696408" cy="3691112"/>
          </a:xfrm>
          <a:prstGeom prst="rect">
            <a:avLst/>
          </a:prstGeom>
          <a:noFill/>
        </p:spPr>
        <p:txBody>
          <a:bodyPr wrap="square" rtlCol="0">
            <a:spAutoFit/>
          </a:bodyPr>
          <a:lstStyle/>
          <a:p>
            <a:endParaRPr lang="en-UA" dirty="0"/>
          </a:p>
        </p:txBody>
      </p:sp>
      <p:pic>
        <p:nvPicPr>
          <p:cNvPr id="57" name="Picture 56">
            <a:extLst>
              <a:ext uri="{FF2B5EF4-FFF2-40B4-BE49-F238E27FC236}">
                <a16:creationId xmlns:a16="http://schemas.microsoft.com/office/drawing/2014/main" id="{284795C1-B6FD-5D47-AB97-65CAD208FE4E}"/>
              </a:ext>
            </a:extLst>
          </p:cNvPr>
          <p:cNvPicPr>
            <a:picLocks noChangeAspect="1"/>
          </p:cNvPicPr>
          <p:nvPr/>
        </p:nvPicPr>
        <p:blipFill>
          <a:blip r:embed="rId2"/>
          <a:stretch>
            <a:fillRect/>
          </a:stretch>
        </p:blipFill>
        <p:spPr>
          <a:xfrm>
            <a:off x="4497296" y="2121581"/>
            <a:ext cx="4008894" cy="4008894"/>
          </a:xfrm>
          <a:prstGeom prst="rect">
            <a:avLst/>
          </a:prstGeom>
        </p:spPr>
      </p:pic>
      <p:grpSp>
        <p:nvGrpSpPr>
          <p:cNvPr id="69" name="Group 68">
            <a:extLst>
              <a:ext uri="{FF2B5EF4-FFF2-40B4-BE49-F238E27FC236}">
                <a16:creationId xmlns:a16="http://schemas.microsoft.com/office/drawing/2014/main" id="{7FB695E2-FA6F-7C4E-B4DC-F91A22A3BFEC}"/>
              </a:ext>
            </a:extLst>
          </p:cNvPr>
          <p:cNvGrpSpPr/>
          <p:nvPr/>
        </p:nvGrpSpPr>
        <p:grpSpPr>
          <a:xfrm>
            <a:off x="1451493" y="1433678"/>
            <a:ext cx="4008894" cy="2100096"/>
            <a:chOff x="1451493" y="1154570"/>
            <a:chExt cx="4008894" cy="2100096"/>
          </a:xfrm>
        </p:grpSpPr>
        <p:sp>
          <p:nvSpPr>
            <p:cNvPr id="66" name="Cloud Callout 65">
              <a:extLst>
                <a:ext uri="{FF2B5EF4-FFF2-40B4-BE49-F238E27FC236}">
                  <a16:creationId xmlns:a16="http://schemas.microsoft.com/office/drawing/2014/main" id="{FBB00D3B-EAA0-FD4F-8D25-AA99637931DF}"/>
                </a:ext>
              </a:extLst>
            </p:cNvPr>
            <p:cNvSpPr/>
            <p:nvPr/>
          </p:nvSpPr>
          <p:spPr>
            <a:xfrm flipH="1">
              <a:off x="1451493" y="1154570"/>
              <a:ext cx="4008894" cy="2100096"/>
            </a:xfrm>
            <a:prstGeom prst="cloudCallou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68" name="TextBox 67">
              <a:extLst>
                <a:ext uri="{FF2B5EF4-FFF2-40B4-BE49-F238E27FC236}">
                  <a16:creationId xmlns:a16="http://schemas.microsoft.com/office/drawing/2014/main" id="{32DFD746-2B02-CD45-9402-075F2E7C69AC}"/>
                </a:ext>
              </a:extLst>
            </p:cNvPr>
            <p:cNvSpPr txBox="1"/>
            <p:nvPr/>
          </p:nvSpPr>
          <p:spPr>
            <a:xfrm rot="344991">
              <a:off x="1903302" y="1836988"/>
              <a:ext cx="3550101" cy="1077218"/>
            </a:xfrm>
            <a:prstGeom prst="rect">
              <a:avLst/>
            </a:prstGeom>
            <a:noFill/>
          </p:spPr>
          <p:txBody>
            <a:bodyPr wrap="square" rtlCol="0">
              <a:spAutoFit/>
            </a:bodyPr>
            <a:lstStyle/>
            <a:p>
              <a:r>
                <a:rPr lang="en-US" sz="3200" i="1" dirty="0">
                  <a:latin typeface="Franklin Gothic Medium" panose="020B0603020102020204" pitchFamily="34" charset="0"/>
                </a:rPr>
                <a:t>Personal cabinet</a:t>
              </a:r>
            </a:p>
            <a:p>
              <a:endParaRPr lang="en-UA" sz="3200" i="1" dirty="0">
                <a:latin typeface="Franklin Gothic Medium" panose="020B0603020102020204" pitchFamily="34" charset="0"/>
              </a:endParaRPr>
            </a:p>
          </p:txBody>
        </p:sp>
      </p:grpSp>
      <p:grpSp>
        <p:nvGrpSpPr>
          <p:cNvPr id="71" name="Group 70">
            <a:extLst>
              <a:ext uri="{FF2B5EF4-FFF2-40B4-BE49-F238E27FC236}">
                <a16:creationId xmlns:a16="http://schemas.microsoft.com/office/drawing/2014/main" id="{F1C9E901-4D89-F844-A513-8ADF66F79014}"/>
              </a:ext>
            </a:extLst>
          </p:cNvPr>
          <p:cNvGrpSpPr/>
          <p:nvPr/>
        </p:nvGrpSpPr>
        <p:grpSpPr>
          <a:xfrm>
            <a:off x="1558543" y="3369048"/>
            <a:ext cx="3387715" cy="2100096"/>
            <a:chOff x="1558543" y="3089940"/>
            <a:chExt cx="3387715" cy="2100096"/>
          </a:xfrm>
        </p:grpSpPr>
        <p:sp>
          <p:nvSpPr>
            <p:cNvPr id="67" name="Cloud Callout 66">
              <a:extLst>
                <a:ext uri="{FF2B5EF4-FFF2-40B4-BE49-F238E27FC236}">
                  <a16:creationId xmlns:a16="http://schemas.microsoft.com/office/drawing/2014/main" id="{D17C6B4B-2E42-2847-8CF2-01143A27ABF8}"/>
                </a:ext>
              </a:extLst>
            </p:cNvPr>
            <p:cNvSpPr/>
            <p:nvPr/>
          </p:nvSpPr>
          <p:spPr>
            <a:xfrm rot="20446752" flipH="1">
              <a:off x="1558543" y="3089940"/>
              <a:ext cx="3387715" cy="2100096"/>
            </a:xfrm>
            <a:prstGeom prst="cloudCallou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70" name="TextBox 69">
              <a:extLst>
                <a:ext uri="{FF2B5EF4-FFF2-40B4-BE49-F238E27FC236}">
                  <a16:creationId xmlns:a16="http://schemas.microsoft.com/office/drawing/2014/main" id="{448DF0CB-8BF9-814A-BACF-AD28D18D607D}"/>
                </a:ext>
              </a:extLst>
            </p:cNvPr>
            <p:cNvSpPr txBox="1"/>
            <p:nvPr/>
          </p:nvSpPr>
          <p:spPr>
            <a:xfrm rot="20934262">
              <a:off x="1844705" y="3760033"/>
              <a:ext cx="3044839" cy="1077218"/>
            </a:xfrm>
            <a:prstGeom prst="rect">
              <a:avLst/>
            </a:prstGeom>
            <a:noFill/>
          </p:spPr>
          <p:txBody>
            <a:bodyPr wrap="square" rtlCol="0">
              <a:spAutoFit/>
            </a:bodyPr>
            <a:lstStyle/>
            <a:p>
              <a:r>
                <a:rPr lang="uk-UA" sz="3200" i="1" dirty="0">
                  <a:latin typeface="Franklin Gothic Medium" panose="020B0603020102020204" pitchFamily="34" charset="0"/>
                </a:rPr>
                <a:t>С</a:t>
              </a:r>
              <a:r>
                <a:rPr lang="en-US" sz="3200" i="1" dirty="0" err="1">
                  <a:latin typeface="Franklin Gothic Medium" panose="020B0603020102020204" pitchFamily="34" charset="0"/>
                </a:rPr>
                <a:t>reate</a:t>
              </a:r>
              <a:r>
                <a:rPr lang="en-US" sz="3200" i="1" dirty="0">
                  <a:latin typeface="Franklin Gothic Medium" panose="020B0603020102020204" pitchFamily="34" charset="0"/>
                </a:rPr>
                <a:t> a parcel</a:t>
              </a:r>
            </a:p>
            <a:p>
              <a:endParaRPr lang="en-UA" sz="3200" i="1" dirty="0">
                <a:latin typeface="Franklin Gothic Medium" panose="020B0603020102020204" pitchFamily="34" charset="0"/>
              </a:endParaRPr>
            </a:p>
          </p:txBody>
        </p:sp>
      </p:grpSp>
      <p:grpSp>
        <p:nvGrpSpPr>
          <p:cNvPr id="73" name="Group 72">
            <a:extLst>
              <a:ext uri="{FF2B5EF4-FFF2-40B4-BE49-F238E27FC236}">
                <a16:creationId xmlns:a16="http://schemas.microsoft.com/office/drawing/2014/main" id="{61DFA110-EC78-E740-99F1-ADA7898B6C43}"/>
              </a:ext>
            </a:extLst>
          </p:cNvPr>
          <p:cNvGrpSpPr/>
          <p:nvPr/>
        </p:nvGrpSpPr>
        <p:grpSpPr>
          <a:xfrm>
            <a:off x="7853539" y="1459653"/>
            <a:ext cx="3460657" cy="2100096"/>
            <a:chOff x="7853539" y="1180545"/>
            <a:chExt cx="3460657" cy="2100096"/>
          </a:xfrm>
        </p:grpSpPr>
        <p:sp>
          <p:nvSpPr>
            <p:cNvPr id="63" name="Cloud Callout 62">
              <a:extLst>
                <a:ext uri="{FF2B5EF4-FFF2-40B4-BE49-F238E27FC236}">
                  <a16:creationId xmlns:a16="http://schemas.microsoft.com/office/drawing/2014/main" id="{52CB238B-3D88-FD43-8899-20947285BC61}"/>
                </a:ext>
              </a:extLst>
            </p:cNvPr>
            <p:cNvSpPr/>
            <p:nvPr/>
          </p:nvSpPr>
          <p:spPr>
            <a:xfrm>
              <a:off x="7853539" y="1180545"/>
              <a:ext cx="3460657" cy="2100096"/>
            </a:xfrm>
            <a:prstGeom prst="cloudCallou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72" name="Rectangle 71">
              <a:extLst>
                <a:ext uri="{FF2B5EF4-FFF2-40B4-BE49-F238E27FC236}">
                  <a16:creationId xmlns:a16="http://schemas.microsoft.com/office/drawing/2014/main" id="{5690F029-61FB-0C4F-AF60-9C6A06A511BC}"/>
                </a:ext>
              </a:extLst>
            </p:cNvPr>
            <p:cNvSpPr/>
            <p:nvPr/>
          </p:nvSpPr>
          <p:spPr>
            <a:xfrm rot="20982695">
              <a:off x="8385764" y="1829585"/>
              <a:ext cx="2420755" cy="646331"/>
            </a:xfrm>
            <a:prstGeom prst="rect">
              <a:avLst/>
            </a:prstGeom>
          </p:spPr>
          <p:txBody>
            <a:bodyPr wrap="square">
              <a:spAutoFit/>
            </a:bodyPr>
            <a:lstStyle/>
            <a:p>
              <a:r>
                <a:rPr lang="en-US" sz="3600" i="1" dirty="0">
                  <a:effectLst/>
                  <a:latin typeface="Franklin Gothic Medium" panose="020B0603020102020204" pitchFamily="34" charset="0"/>
                </a:rPr>
                <a:t>My parcels</a:t>
              </a:r>
            </a:p>
          </p:txBody>
        </p:sp>
      </p:grpSp>
      <p:grpSp>
        <p:nvGrpSpPr>
          <p:cNvPr id="75" name="Group 74">
            <a:extLst>
              <a:ext uri="{FF2B5EF4-FFF2-40B4-BE49-F238E27FC236}">
                <a16:creationId xmlns:a16="http://schemas.microsoft.com/office/drawing/2014/main" id="{4FD08F16-12F1-F546-87F4-009B32556CED}"/>
              </a:ext>
            </a:extLst>
          </p:cNvPr>
          <p:cNvGrpSpPr/>
          <p:nvPr/>
        </p:nvGrpSpPr>
        <p:grpSpPr>
          <a:xfrm>
            <a:off x="7970390" y="3245194"/>
            <a:ext cx="3609647" cy="2100096"/>
            <a:chOff x="7970390" y="2966086"/>
            <a:chExt cx="3609647" cy="2100096"/>
          </a:xfrm>
        </p:grpSpPr>
        <p:sp>
          <p:nvSpPr>
            <p:cNvPr id="65" name="Cloud Callout 64">
              <a:extLst>
                <a:ext uri="{FF2B5EF4-FFF2-40B4-BE49-F238E27FC236}">
                  <a16:creationId xmlns:a16="http://schemas.microsoft.com/office/drawing/2014/main" id="{E8C52876-32CA-7440-9059-246061BB8A77}"/>
                </a:ext>
              </a:extLst>
            </p:cNvPr>
            <p:cNvSpPr/>
            <p:nvPr/>
          </p:nvSpPr>
          <p:spPr>
            <a:xfrm rot="609580">
              <a:off x="7970390" y="2966086"/>
              <a:ext cx="3460657" cy="2100096"/>
            </a:xfrm>
            <a:prstGeom prst="cloudCallou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74" name="Rectangle 73">
              <a:extLst>
                <a:ext uri="{FF2B5EF4-FFF2-40B4-BE49-F238E27FC236}">
                  <a16:creationId xmlns:a16="http://schemas.microsoft.com/office/drawing/2014/main" id="{2E2C528A-C1BC-DA4F-8A0A-746DC0A7595A}"/>
                </a:ext>
              </a:extLst>
            </p:cNvPr>
            <p:cNvSpPr/>
            <p:nvPr/>
          </p:nvSpPr>
          <p:spPr>
            <a:xfrm rot="274845">
              <a:off x="8361610" y="3704000"/>
              <a:ext cx="3218427" cy="553998"/>
            </a:xfrm>
            <a:prstGeom prst="rect">
              <a:avLst/>
            </a:prstGeom>
          </p:spPr>
          <p:txBody>
            <a:bodyPr wrap="square">
              <a:spAutoFit/>
            </a:bodyPr>
            <a:lstStyle/>
            <a:p>
              <a:r>
                <a:rPr lang="en-US" sz="3000" i="1" dirty="0">
                  <a:effectLst/>
                  <a:latin typeface="Franklin Gothic Medium" panose="020B0603020102020204" pitchFamily="34" charset="0"/>
                </a:rPr>
                <a:t>Map of branches</a:t>
              </a:r>
            </a:p>
          </p:txBody>
        </p:sp>
      </p:grpSp>
    </p:spTree>
    <p:extLst>
      <p:ext uri="{BB962C8B-B14F-4D97-AF65-F5344CB8AC3E}">
        <p14:creationId xmlns:p14="http://schemas.microsoft.com/office/powerpoint/2010/main" val="222370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0-#ppt_w/2"/>
                                          </p:val>
                                        </p:tav>
                                        <p:tav tm="100000">
                                          <p:val>
                                            <p:strVal val="#ppt_x"/>
                                          </p:val>
                                        </p:tav>
                                      </p:tavLst>
                                    </p:anim>
                                    <p:anim calcmode="lin" valueType="num">
                                      <p:cBhvr additive="base">
                                        <p:cTn id="8" dur="10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1+#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0-#ppt_w/2"/>
                                          </p:val>
                                        </p:tav>
                                        <p:tav tm="100000">
                                          <p:val>
                                            <p:strVal val="#ppt_x"/>
                                          </p:val>
                                        </p:tav>
                                      </p:tavLst>
                                    </p:anim>
                                    <p:anim calcmode="lin" valueType="num">
                                      <p:cBhvr additive="base">
                                        <p:cTn id="16" dur="10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16" presetClass="entr" presetSubtype="37"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barn(outVertical)">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p:cTn id="28" dur="500" fill="hold"/>
                                        <p:tgtEl>
                                          <p:spTgt spid="69"/>
                                        </p:tgtEl>
                                        <p:attrNameLst>
                                          <p:attrName>ppt_w</p:attrName>
                                        </p:attrNameLst>
                                      </p:cBhvr>
                                      <p:tavLst>
                                        <p:tav tm="0">
                                          <p:val>
                                            <p:fltVal val="0"/>
                                          </p:val>
                                        </p:tav>
                                        <p:tav tm="100000">
                                          <p:val>
                                            <p:strVal val="#ppt_w"/>
                                          </p:val>
                                        </p:tav>
                                      </p:tavLst>
                                    </p:anim>
                                    <p:anim calcmode="lin" valueType="num">
                                      <p:cBhvr>
                                        <p:cTn id="29" dur="500" fill="hold"/>
                                        <p:tgtEl>
                                          <p:spTgt spid="69"/>
                                        </p:tgtEl>
                                        <p:attrNameLst>
                                          <p:attrName>ppt_h</p:attrName>
                                        </p:attrNameLst>
                                      </p:cBhvr>
                                      <p:tavLst>
                                        <p:tav tm="0">
                                          <p:val>
                                            <p:fltVal val="0"/>
                                          </p:val>
                                        </p:tav>
                                        <p:tav tm="100000">
                                          <p:val>
                                            <p:strVal val="#ppt_h"/>
                                          </p:val>
                                        </p:tav>
                                      </p:tavLst>
                                    </p:anim>
                                    <p:animEffect transition="in" filter="fade">
                                      <p:cBhvr>
                                        <p:cTn id="30" dur="500"/>
                                        <p:tgtEl>
                                          <p:spTgt spid="69"/>
                                        </p:tgtEl>
                                      </p:cBhvr>
                                    </p:animEffect>
                                  </p:childTnLst>
                                </p:cTn>
                              </p:par>
                            </p:childTnLst>
                          </p:cTn>
                        </p:par>
                        <p:par>
                          <p:cTn id="31" fill="hold">
                            <p:stCondLst>
                              <p:cond delay="500"/>
                            </p:stCondLst>
                            <p:childTnLst>
                              <p:par>
                                <p:cTn id="32" presetID="53" presetClass="entr" presetSubtype="16" fill="hold" nodeType="afterEffect">
                                  <p:stCondLst>
                                    <p:cond delay="0"/>
                                  </p:stCondLst>
                                  <p:childTnLst>
                                    <p:set>
                                      <p:cBhvr>
                                        <p:cTn id="33" dur="1" fill="hold">
                                          <p:stCondLst>
                                            <p:cond delay="0"/>
                                          </p:stCondLst>
                                        </p:cTn>
                                        <p:tgtEl>
                                          <p:spTgt spid="71"/>
                                        </p:tgtEl>
                                        <p:attrNameLst>
                                          <p:attrName>style.visibility</p:attrName>
                                        </p:attrNameLst>
                                      </p:cBhvr>
                                      <p:to>
                                        <p:strVal val="visible"/>
                                      </p:to>
                                    </p:set>
                                    <p:anim calcmode="lin" valueType="num">
                                      <p:cBhvr>
                                        <p:cTn id="34" dur="500" fill="hold"/>
                                        <p:tgtEl>
                                          <p:spTgt spid="71"/>
                                        </p:tgtEl>
                                        <p:attrNameLst>
                                          <p:attrName>ppt_w</p:attrName>
                                        </p:attrNameLst>
                                      </p:cBhvr>
                                      <p:tavLst>
                                        <p:tav tm="0">
                                          <p:val>
                                            <p:fltVal val="0"/>
                                          </p:val>
                                        </p:tav>
                                        <p:tav tm="100000">
                                          <p:val>
                                            <p:strVal val="#ppt_w"/>
                                          </p:val>
                                        </p:tav>
                                      </p:tavLst>
                                    </p:anim>
                                    <p:anim calcmode="lin" valueType="num">
                                      <p:cBhvr>
                                        <p:cTn id="35" dur="500" fill="hold"/>
                                        <p:tgtEl>
                                          <p:spTgt spid="71"/>
                                        </p:tgtEl>
                                        <p:attrNameLst>
                                          <p:attrName>ppt_h</p:attrName>
                                        </p:attrNameLst>
                                      </p:cBhvr>
                                      <p:tavLst>
                                        <p:tav tm="0">
                                          <p:val>
                                            <p:fltVal val="0"/>
                                          </p:val>
                                        </p:tav>
                                        <p:tav tm="100000">
                                          <p:val>
                                            <p:strVal val="#ppt_h"/>
                                          </p:val>
                                        </p:tav>
                                      </p:tavLst>
                                    </p:anim>
                                    <p:animEffect transition="in" filter="fade">
                                      <p:cBhvr>
                                        <p:cTn id="36" dur="500"/>
                                        <p:tgtEl>
                                          <p:spTgt spid="71"/>
                                        </p:tgtEl>
                                      </p:cBhvr>
                                    </p:animEffec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 calcmode="lin" valueType="num">
                                      <p:cBhvr>
                                        <p:cTn id="40" dur="500" fill="hold"/>
                                        <p:tgtEl>
                                          <p:spTgt spid="73"/>
                                        </p:tgtEl>
                                        <p:attrNameLst>
                                          <p:attrName>ppt_w</p:attrName>
                                        </p:attrNameLst>
                                      </p:cBhvr>
                                      <p:tavLst>
                                        <p:tav tm="0">
                                          <p:val>
                                            <p:fltVal val="0"/>
                                          </p:val>
                                        </p:tav>
                                        <p:tav tm="100000">
                                          <p:val>
                                            <p:strVal val="#ppt_w"/>
                                          </p:val>
                                        </p:tav>
                                      </p:tavLst>
                                    </p:anim>
                                    <p:anim calcmode="lin" valueType="num">
                                      <p:cBhvr>
                                        <p:cTn id="41" dur="500" fill="hold"/>
                                        <p:tgtEl>
                                          <p:spTgt spid="73"/>
                                        </p:tgtEl>
                                        <p:attrNameLst>
                                          <p:attrName>ppt_h</p:attrName>
                                        </p:attrNameLst>
                                      </p:cBhvr>
                                      <p:tavLst>
                                        <p:tav tm="0">
                                          <p:val>
                                            <p:fltVal val="0"/>
                                          </p:val>
                                        </p:tav>
                                        <p:tav tm="100000">
                                          <p:val>
                                            <p:strVal val="#ppt_h"/>
                                          </p:val>
                                        </p:tav>
                                      </p:tavLst>
                                    </p:anim>
                                    <p:animEffect transition="in" filter="fade">
                                      <p:cBhvr>
                                        <p:cTn id="42" dur="500"/>
                                        <p:tgtEl>
                                          <p:spTgt spid="73"/>
                                        </p:tgtEl>
                                      </p:cBhvr>
                                    </p:animEffect>
                                  </p:childTnLst>
                                </p:cTn>
                              </p:par>
                            </p:childTnLst>
                          </p:cTn>
                        </p:par>
                        <p:par>
                          <p:cTn id="43" fill="hold">
                            <p:stCondLst>
                              <p:cond delay="1500"/>
                            </p:stCondLst>
                            <p:childTnLst>
                              <p:par>
                                <p:cTn id="44" presetID="53" presetClass="entr" presetSubtype="16" fill="hold" nodeType="afterEffect">
                                  <p:stCondLst>
                                    <p:cond delay="0"/>
                                  </p:stCondLst>
                                  <p:childTnLst>
                                    <p:set>
                                      <p:cBhvr>
                                        <p:cTn id="45" dur="1" fill="hold">
                                          <p:stCondLst>
                                            <p:cond delay="0"/>
                                          </p:stCondLst>
                                        </p:cTn>
                                        <p:tgtEl>
                                          <p:spTgt spid="75"/>
                                        </p:tgtEl>
                                        <p:attrNameLst>
                                          <p:attrName>style.visibility</p:attrName>
                                        </p:attrNameLst>
                                      </p:cBhvr>
                                      <p:to>
                                        <p:strVal val="visible"/>
                                      </p:to>
                                    </p:set>
                                    <p:anim calcmode="lin" valueType="num">
                                      <p:cBhvr>
                                        <p:cTn id="46" dur="500" fill="hold"/>
                                        <p:tgtEl>
                                          <p:spTgt spid="75"/>
                                        </p:tgtEl>
                                        <p:attrNameLst>
                                          <p:attrName>ppt_w</p:attrName>
                                        </p:attrNameLst>
                                      </p:cBhvr>
                                      <p:tavLst>
                                        <p:tav tm="0">
                                          <p:val>
                                            <p:fltVal val="0"/>
                                          </p:val>
                                        </p:tav>
                                        <p:tav tm="100000">
                                          <p:val>
                                            <p:strVal val="#ppt_w"/>
                                          </p:val>
                                        </p:tav>
                                      </p:tavLst>
                                    </p:anim>
                                    <p:anim calcmode="lin" valueType="num">
                                      <p:cBhvr>
                                        <p:cTn id="47" dur="500" fill="hold"/>
                                        <p:tgtEl>
                                          <p:spTgt spid="75"/>
                                        </p:tgtEl>
                                        <p:attrNameLst>
                                          <p:attrName>ppt_h</p:attrName>
                                        </p:attrNameLst>
                                      </p:cBhvr>
                                      <p:tavLst>
                                        <p:tav tm="0">
                                          <p:val>
                                            <p:fltVal val="0"/>
                                          </p:val>
                                        </p:tav>
                                        <p:tav tm="100000">
                                          <p:val>
                                            <p:strVal val="#ppt_h"/>
                                          </p:val>
                                        </p:tav>
                                      </p:tavLst>
                                    </p:anim>
                                    <p:animEffect transition="in" filter="fade">
                                      <p:cBhvr>
                                        <p:cTn id="4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4DA3E0A-2D32-3F4B-880B-7D5498E16474}"/>
              </a:ext>
            </a:extLst>
          </p:cNvPr>
          <p:cNvGrpSpPr/>
          <p:nvPr/>
        </p:nvGrpSpPr>
        <p:grpSpPr>
          <a:xfrm>
            <a:off x="-1562099" y="-1213020"/>
            <a:ext cx="16084994" cy="9278622"/>
            <a:chOff x="-1562099" y="-1213020"/>
            <a:chExt cx="16084994" cy="9278622"/>
          </a:xfrm>
        </p:grpSpPr>
        <p:sp>
          <p:nvSpPr>
            <p:cNvPr id="4" name="Rectangle 3">
              <a:extLst>
                <a:ext uri="{FF2B5EF4-FFF2-40B4-BE49-F238E27FC236}">
                  <a16:creationId xmlns:a16="http://schemas.microsoft.com/office/drawing/2014/main" id="{0ACFBD39-2789-5143-8AD2-3B6D3989DCE2}"/>
                </a:ext>
              </a:extLst>
            </p:cNvPr>
            <p:cNvSpPr/>
            <p:nvPr/>
          </p:nvSpPr>
          <p:spPr>
            <a:xfrm>
              <a:off x="5038370" y="484135"/>
              <a:ext cx="5711586" cy="830997"/>
            </a:xfrm>
            <a:prstGeom prst="rect">
              <a:avLst/>
            </a:prstGeom>
          </p:spPr>
          <p:txBody>
            <a:bodyPr wrap="square">
              <a:spAutoFit/>
            </a:bodyPr>
            <a:lstStyle/>
            <a:p>
              <a:r>
                <a:rPr lang="en-US" sz="4800" b="1" dirty="0">
                  <a:effectLst/>
                  <a:latin typeface="Franklin Gothic Medium" panose="020B0603020102020204" pitchFamily="34" charset="0"/>
                </a:rPr>
                <a:t>prioritization scheme</a:t>
              </a:r>
            </a:p>
          </p:txBody>
        </p:sp>
        <p:sp>
          <p:nvSpPr>
            <p:cNvPr id="5" name="Rectangle 4">
              <a:extLst>
                <a:ext uri="{FF2B5EF4-FFF2-40B4-BE49-F238E27FC236}">
                  <a16:creationId xmlns:a16="http://schemas.microsoft.com/office/drawing/2014/main" id="{88A2E8E4-F945-864F-B888-1B481557FA0A}"/>
                </a:ext>
              </a:extLst>
            </p:cNvPr>
            <p:cNvSpPr/>
            <p:nvPr/>
          </p:nvSpPr>
          <p:spPr>
            <a:xfrm>
              <a:off x="3122999" y="1550813"/>
              <a:ext cx="6096000" cy="830997"/>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Must:</a:t>
              </a:r>
              <a:r>
                <a:rPr lang="en-US" sz="2400" b="1" i="1" dirty="0">
                  <a:effectLst/>
                  <a:latin typeface="Franklin Gothic Medium" panose="020B0603020102020204" pitchFamily="34" charset="0"/>
                </a:rPr>
                <a:t> </a:t>
              </a:r>
              <a:r>
                <a:rPr lang="en-US" sz="2400" i="1" dirty="0">
                  <a:effectLst/>
                  <a:latin typeface="Franklin Gothic Medium" panose="020B0603020102020204" pitchFamily="34" charset="0"/>
                </a:rPr>
                <a:t>The requirement must be satisfied for the solution to be considered a success.</a:t>
              </a:r>
            </a:p>
          </p:txBody>
        </p:sp>
        <p:sp>
          <p:nvSpPr>
            <p:cNvPr id="6" name="Rectangle 5">
              <a:extLst>
                <a:ext uri="{FF2B5EF4-FFF2-40B4-BE49-F238E27FC236}">
                  <a16:creationId xmlns:a16="http://schemas.microsoft.com/office/drawing/2014/main" id="{7639F1DC-5583-8342-AD53-BAF0395183B2}"/>
                </a:ext>
              </a:extLst>
            </p:cNvPr>
            <p:cNvSpPr/>
            <p:nvPr/>
          </p:nvSpPr>
          <p:spPr>
            <a:xfrm>
              <a:off x="3122999" y="2508469"/>
              <a:ext cx="6096000" cy="1200329"/>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Should: </a:t>
              </a:r>
              <a:r>
                <a:rPr lang="en-US" sz="2400" i="1" dirty="0">
                  <a:effectLst/>
                  <a:latin typeface="Franklin Gothic Medium" panose="020B0603020102020204" pitchFamily="34" charset="0"/>
                </a:rPr>
                <a:t>The requirement is important and should be included in the solution if possible, but it’s not mandatory to success.</a:t>
              </a:r>
            </a:p>
          </p:txBody>
        </p:sp>
        <p:sp>
          <p:nvSpPr>
            <p:cNvPr id="7" name="Rectangle 6">
              <a:extLst>
                <a:ext uri="{FF2B5EF4-FFF2-40B4-BE49-F238E27FC236}">
                  <a16:creationId xmlns:a16="http://schemas.microsoft.com/office/drawing/2014/main" id="{5249407F-0839-DD4F-B56E-376F98D0C7F7}"/>
                </a:ext>
              </a:extLst>
            </p:cNvPr>
            <p:cNvSpPr/>
            <p:nvPr/>
          </p:nvSpPr>
          <p:spPr>
            <a:xfrm>
              <a:off x="3122999" y="3821248"/>
              <a:ext cx="6096000" cy="1200329"/>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Could: </a:t>
              </a:r>
              <a:r>
                <a:rPr lang="en-US" sz="2400" i="1" dirty="0">
                  <a:effectLst/>
                  <a:latin typeface="Franklin Gothic Medium" panose="020B0603020102020204" pitchFamily="34" charset="0"/>
                </a:rPr>
                <a:t>It’s a desirable capability, but one that could be deferred or eliminated. Implement it only if time and resources permit.</a:t>
              </a:r>
            </a:p>
          </p:txBody>
        </p:sp>
        <p:sp>
          <p:nvSpPr>
            <p:cNvPr id="8" name="Rectangle 7">
              <a:extLst>
                <a:ext uri="{FF2B5EF4-FFF2-40B4-BE49-F238E27FC236}">
                  <a16:creationId xmlns:a16="http://schemas.microsoft.com/office/drawing/2014/main" id="{D201205A-0798-4441-B1A8-CA10CB093F25}"/>
                </a:ext>
              </a:extLst>
            </p:cNvPr>
            <p:cNvSpPr/>
            <p:nvPr/>
          </p:nvSpPr>
          <p:spPr>
            <a:xfrm>
              <a:off x="3122999" y="5134027"/>
              <a:ext cx="6096000" cy="1200329"/>
            </a:xfrm>
            <a:prstGeom prst="rect">
              <a:avLst/>
            </a:prstGeom>
          </p:spPr>
          <p:txBody>
            <a:bodyPr>
              <a:spAutoFit/>
            </a:bodyPr>
            <a:lstStyle/>
            <a:p>
              <a:r>
                <a:rPr lang="en-US" sz="2400" b="1" i="1" dirty="0">
                  <a:solidFill>
                    <a:srgbClr val="EC1F26"/>
                  </a:solidFill>
                  <a:effectLst/>
                  <a:latin typeface="Franklin Gothic Medium" panose="020B0603020102020204" pitchFamily="34" charset="0"/>
                </a:rPr>
                <a:t>Won’t:</a:t>
              </a:r>
              <a:r>
                <a:rPr lang="en-US" sz="2400" i="1" dirty="0">
                  <a:effectLst/>
                  <a:latin typeface="Franklin Gothic Medium" panose="020B0603020102020204" pitchFamily="34" charset="0"/>
                </a:rPr>
                <a:t> This indicates a requirement that will not be implemented at this time but could be included in a future release</a:t>
              </a:r>
            </a:p>
          </p:txBody>
        </p:sp>
        <p:sp>
          <p:nvSpPr>
            <p:cNvPr id="9" name="TextBox 8">
              <a:extLst>
                <a:ext uri="{FF2B5EF4-FFF2-40B4-BE49-F238E27FC236}">
                  <a16:creationId xmlns:a16="http://schemas.microsoft.com/office/drawing/2014/main" id="{E20BCC2F-E4AE-CD40-9E77-017E8F4C2DCA}"/>
                </a:ext>
              </a:extLst>
            </p:cNvPr>
            <p:cNvSpPr txBox="1"/>
            <p:nvPr/>
          </p:nvSpPr>
          <p:spPr>
            <a:xfrm>
              <a:off x="2147019" y="450044"/>
              <a:ext cx="2997676" cy="923330"/>
            </a:xfrm>
            <a:prstGeom prst="rect">
              <a:avLst/>
            </a:prstGeom>
            <a:noFill/>
          </p:spPr>
          <p:txBody>
            <a:bodyPr wrap="square" rtlCol="0">
              <a:spAutoFit/>
            </a:bodyPr>
            <a:lstStyle/>
            <a:p>
              <a:r>
                <a:rPr lang="en-US" sz="5400" b="1" dirty="0" err="1">
                  <a:latin typeface="Franklin Gothic Medium" panose="020B0603020102020204" pitchFamily="34" charset="0"/>
                </a:rPr>
                <a:t>MoSCoW</a:t>
              </a:r>
              <a:endParaRPr lang="en-UA" sz="5400" dirty="0"/>
            </a:p>
          </p:txBody>
        </p:sp>
        <p:sp>
          <p:nvSpPr>
            <p:cNvPr id="10" name="TextBox 9">
              <a:extLst>
                <a:ext uri="{FF2B5EF4-FFF2-40B4-BE49-F238E27FC236}">
                  <a16:creationId xmlns:a16="http://schemas.microsoft.com/office/drawing/2014/main" id="{DBD2C8D8-29C4-4743-98DA-BD89540ACFFA}"/>
                </a:ext>
              </a:extLst>
            </p:cNvPr>
            <p:cNvSpPr txBox="1"/>
            <p:nvPr/>
          </p:nvSpPr>
          <p:spPr>
            <a:xfrm>
              <a:off x="4211891" y="448488"/>
              <a:ext cx="805858"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W</a:t>
              </a:r>
              <a:endParaRPr lang="en-UA" sz="5400" dirty="0"/>
            </a:p>
          </p:txBody>
        </p:sp>
        <p:sp>
          <p:nvSpPr>
            <p:cNvPr id="11" name="TextBox 10">
              <a:extLst>
                <a:ext uri="{FF2B5EF4-FFF2-40B4-BE49-F238E27FC236}">
                  <a16:creationId xmlns:a16="http://schemas.microsoft.com/office/drawing/2014/main" id="{1C78F80A-83DD-B449-8C80-CF5B01008993}"/>
                </a:ext>
              </a:extLst>
            </p:cNvPr>
            <p:cNvSpPr txBox="1"/>
            <p:nvPr/>
          </p:nvSpPr>
          <p:spPr>
            <a:xfrm>
              <a:off x="3455940" y="448488"/>
              <a:ext cx="489335"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C</a:t>
              </a:r>
              <a:endParaRPr lang="en-UA" sz="5400" dirty="0"/>
            </a:p>
          </p:txBody>
        </p:sp>
        <p:sp>
          <p:nvSpPr>
            <p:cNvPr id="12" name="TextBox 11">
              <a:extLst>
                <a:ext uri="{FF2B5EF4-FFF2-40B4-BE49-F238E27FC236}">
                  <a16:creationId xmlns:a16="http://schemas.microsoft.com/office/drawing/2014/main" id="{99B352A3-7319-0E42-86B1-1FF2B87ABE35}"/>
                </a:ext>
              </a:extLst>
            </p:cNvPr>
            <p:cNvSpPr txBox="1"/>
            <p:nvPr/>
          </p:nvSpPr>
          <p:spPr>
            <a:xfrm>
              <a:off x="3060157" y="448488"/>
              <a:ext cx="613937"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S</a:t>
              </a:r>
              <a:endParaRPr lang="en-UA" sz="5400" dirty="0"/>
            </a:p>
          </p:txBody>
        </p:sp>
        <p:sp>
          <p:nvSpPr>
            <p:cNvPr id="13" name="TextBox 12">
              <a:extLst>
                <a:ext uri="{FF2B5EF4-FFF2-40B4-BE49-F238E27FC236}">
                  <a16:creationId xmlns:a16="http://schemas.microsoft.com/office/drawing/2014/main" id="{8856C57D-D96A-704A-B247-C9FF567AFBFC}"/>
                </a:ext>
              </a:extLst>
            </p:cNvPr>
            <p:cNvSpPr txBox="1"/>
            <p:nvPr/>
          </p:nvSpPr>
          <p:spPr>
            <a:xfrm>
              <a:off x="2147019" y="448488"/>
              <a:ext cx="733298" cy="923330"/>
            </a:xfrm>
            <a:prstGeom prst="rect">
              <a:avLst/>
            </a:prstGeom>
            <a:noFill/>
          </p:spPr>
          <p:txBody>
            <a:bodyPr wrap="square" rtlCol="0">
              <a:spAutoFit/>
            </a:bodyPr>
            <a:lstStyle/>
            <a:p>
              <a:r>
                <a:rPr lang="en-US" sz="5400" b="1" dirty="0">
                  <a:solidFill>
                    <a:srgbClr val="EC1F26"/>
                  </a:solidFill>
                  <a:latin typeface="Franklin Gothic Medium" panose="020B0603020102020204" pitchFamily="34" charset="0"/>
                </a:rPr>
                <a:t>M</a:t>
              </a:r>
              <a:endParaRPr lang="en-UA" sz="5400" dirty="0"/>
            </a:p>
          </p:txBody>
        </p:sp>
        <p:sp>
          <p:nvSpPr>
            <p:cNvPr id="14" name="Right Arrow 13">
              <a:extLst>
                <a:ext uri="{FF2B5EF4-FFF2-40B4-BE49-F238E27FC236}">
                  <a16:creationId xmlns:a16="http://schemas.microsoft.com/office/drawing/2014/main" id="{C2D523A8-55BB-F340-8AE8-34A088CAA101}"/>
                </a:ext>
              </a:extLst>
            </p:cNvPr>
            <p:cNvSpPr/>
            <p:nvPr/>
          </p:nvSpPr>
          <p:spPr>
            <a:xfrm>
              <a:off x="-171902" y="339379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5" name="Right Arrow 14">
              <a:extLst>
                <a:ext uri="{FF2B5EF4-FFF2-40B4-BE49-F238E27FC236}">
                  <a16:creationId xmlns:a16="http://schemas.microsoft.com/office/drawing/2014/main" id="{7F0129DE-BADF-3A4E-8ED1-D5FB98F02F1B}"/>
                </a:ext>
              </a:extLst>
            </p:cNvPr>
            <p:cNvSpPr/>
            <p:nvPr/>
          </p:nvSpPr>
          <p:spPr>
            <a:xfrm>
              <a:off x="-222787" y="-1213020"/>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6" name="Right Arrow 15">
              <a:extLst>
                <a:ext uri="{FF2B5EF4-FFF2-40B4-BE49-F238E27FC236}">
                  <a16:creationId xmlns:a16="http://schemas.microsoft.com/office/drawing/2014/main" id="{43E960F9-7614-434B-BEC4-C8AD92C884A8}"/>
                </a:ext>
              </a:extLst>
            </p:cNvPr>
            <p:cNvSpPr/>
            <p:nvPr/>
          </p:nvSpPr>
          <p:spPr>
            <a:xfrm rot="10800000">
              <a:off x="-1562099" y="1039888"/>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7" name="Rectangle 16">
              <a:extLst>
                <a:ext uri="{FF2B5EF4-FFF2-40B4-BE49-F238E27FC236}">
                  <a16:creationId xmlns:a16="http://schemas.microsoft.com/office/drawing/2014/main" id="{DB38DC4E-A83F-C840-A672-0908FEF4AE91}"/>
                </a:ext>
              </a:extLst>
            </p:cNvPr>
            <p:cNvSpPr/>
            <p:nvPr/>
          </p:nvSpPr>
          <p:spPr>
            <a:xfrm>
              <a:off x="3699119" y="391802"/>
              <a:ext cx="5477523" cy="923330"/>
            </a:xfrm>
            <a:prstGeom prst="rect">
              <a:avLst/>
            </a:prstGeom>
          </p:spPr>
          <p:txBody>
            <a:bodyPr wrap="square">
              <a:spAutoFit/>
            </a:bodyPr>
            <a:lstStyle/>
            <a:p>
              <a:r>
                <a:rPr lang="en-US" sz="5400" b="1" dirty="0">
                  <a:solidFill>
                    <a:schemeClr val="bg1"/>
                  </a:solidFill>
                  <a:latin typeface="Franklin Gothic Medium" panose="020B0603020102020204" pitchFamily="34" charset="0"/>
                </a:rPr>
                <a:t>Key requirements</a:t>
              </a:r>
              <a:endParaRPr lang="en-UA" sz="5400" b="1" dirty="0">
                <a:solidFill>
                  <a:schemeClr val="bg1"/>
                </a:solidFill>
                <a:latin typeface="Franklin Gothic Medium" panose="020B0603020102020204" pitchFamily="34" charset="0"/>
              </a:endParaRPr>
            </a:p>
          </p:txBody>
        </p:sp>
        <p:sp>
          <p:nvSpPr>
            <p:cNvPr id="18" name="TextBox 17">
              <a:extLst>
                <a:ext uri="{FF2B5EF4-FFF2-40B4-BE49-F238E27FC236}">
                  <a16:creationId xmlns:a16="http://schemas.microsoft.com/office/drawing/2014/main" id="{C1534201-36CA-1E46-A815-94ED256859B4}"/>
                </a:ext>
              </a:extLst>
            </p:cNvPr>
            <p:cNvSpPr txBox="1"/>
            <p:nvPr/>
          </p:nvSpPr>
          <p:spPr>
            <a:xfrm>
              <a:off x="1053548" y="1846337"/>
              <a:ext cx="9696408" cy="3691112"/>
            </a:xfrm>
            <a:prstGeom prst="rect">
              <a:avLst/>
            </a:prstGeom>
            <a:noFill/>
          </p:spPr>
          <p:txBody>
            <a:bodyPr wrap="square" rtlCol="0">
              <a:spAutoFit/>
            </a:bodyPr>
            <a:lstStyle/>
            <a:p>
              <a:endParaRPr lang="en-UA" dirty="0"/>
            </a:p>
          </p:txBody>
        </p:sp>
        <p:pic>
          <p:nvPicPr>
            <p:cNvPr id="19" name="Picture 18">
              <a:extLst>
                <a:ext uri="{FF2B5EF4-FFF2-40B4-BE49-F238E27FC236}">
                  <a16:creationId xmlns:a16="http://schemas.microsoft.com/office/drawing/2014/main" id="{7D151DDE-7E72-9641-B02F-D31CC99974BB}"/>
                </a:ext>
              </a:extLst>
            </p:cNvPr>
            <p:cNvPicPr>
              <a:picLocks noChangeAspect="1"/>
            </p:cNvPicPr>
            <p:nvPr/>
          </p:nvPicPr>
          <p:blipFill>
            <a:blip r:embed="rId2"/>
            <a:stretch>
              <a:fillRect/>
            </a:stretch>
          </p:blipFill>
          <p:spPr>
            <a:xfrm>
              <a:off x="4497296" y="2121581"/>
              <a:ext cx="4008894" cy="4008894"/>
            </a:xfrm>
            <a:prstGeom prst="rect">
              <a:avLst/>
            </a:prstGeom>
          </p:spPr>
        </p:pic>
        <p:grpSp>
          <p:nvGrpSpPr>
            <p:cNvPr id="20" name="Group 19">
              <a:extLst>
                <a:ext uri="{FF2B5EF4-FFF2-40B4-BE49-F238E27FC236}">
                  <a16:creationId xmlns:a16="http://schemas.microsoft.com/office/drawing/2014/main" id="{75253694-D066-DC42-9F6C-DC0EA8550CE6}"/>
                </a:ext>
              </a:extLst>
            </p:cNvPr>
            <p:cNvGrpSpPr/>
            <p:nvPr/>
          </p:nvGrpSpPr>
          <p:grpSpPr>
            <a:xfrm>
              <a:off x="1451493" y="1433678"/>
              <a:ext cx="4008894" cy="2100096"/>
              <a:chOff x="1451493" y="1154570"/>
              <a:chExt cx="4008894" cy="2100096"/>
            </a:xfrm>
          </p:grpSpPr>
          <p:sp>
            <p:nvSpPr>
              <p:cNvPr id="21" name="Cloud Callout 20">
                <a:extLst>
                  <a:ext uri="{FF2B5EF4-FFF2-40B4-BE49-F238E27FC236}">
                    <a16:creationId xmlns:a16="http://schemas.microsoft.com/office/drawing/2014/main" id="{885134B9-4D4B-154F-BDCD-CCE65D1873E3}"/>
                  </a:ext>
                </a:extLst>
              </p:cNvPr>
              <p:cNvSpPr/>
              <p:nvPr/>
            </p:nvSpPr>
            <p:spPr>
              <a:xfrm flipH="1">
                <a:off x="1451493" y="1154570"/>
                <a:ext cx="4008894" cy="2100096"/>
              </a:xfrm>
              <a:prstGeom prst="cloudCallou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22" name="TextBox 21">
                <a:extLst>
                  <a:ext uri="{FF2B5EF4-FFF2-40B4-BE49-F238E27FC236}">
                    <a16:creationId xmlns:a16="http://schemas.microsoft.com/office/drawing/2014/main" id="{6810FF86-4FCC-4443-AD5C-5FEFE5713D3E}"/>
                  </a:ext>
                </a:extLst>
              </p:cNvPr>
              <p:cNvSpPr txBox="1"/>
              <p:nvPr/>
            </p:nvSpPr>
            <p:spPr>
              <a:xfrm rot="344991">
                <a:off x="1903302" y="1836988"/>
                <a:ext cx="3550101" cy="1077218"/>
              </a:xfrm>
              <a:prstGeom prst="rect">
                <a:avLst/>
              </a:prstGeom>
              <a:noFill/>
            </p:spPr>
            <p:txBody>
              <a:bodyPr wrap="square" rtlCol="0">
                <a:spAutoFit/>
              </a:bodyPr>
              <a:lstStyle/>
              <a:p>
                <a:r>
                  <a:rPr lang="en-US" sz="3200" i="1" dirty="0">
                    <a:latin typeface="Franklin Gothic Medium" panose="020B0603020102020204" pitchFamily="34" charset="0"/>
                  </a:rPr>
                  <a:t>Personal cabinet</a:t>
                </a:r>
              </a:p>
              <a:p>
                <a:endParaRPr lang="en-UA" sz="3200" i="1" dirty="0">
                  <a:latin typeface="Franklin Gothic Medium" panose="020B0603020102020204" pitchFamily="34" charset="0"/>
                </a:endParaRPr>
              </a:p>
            </p:txBody>
          </p:sp>
        </p:grpSp>
        <p:grpSp>
          <p:nvGrpSpPr>
            <p:cNvPr id="23" name="Group 22">
              <a:extLst>
                <a:ext uri="{FF2B5EF4-FFF2-40B4-BE49-F238E27FC236}">
                  <a16:creationId xmlns:a16="http://schemas.microsoft.com/office/drawing/2014/main" id="{12FD740A-63D8-7142-ABFE-DE55EA55F40E}"/>
                </a:ext>
              </a:extLst>
            </p:cNvPr>
            <p:cNvGrpSpPr/>
            <p:nvPr/>
          </p:nvGrpSpPr>
          <p:grpSpPr>
            <a:xfrm>
              <a:off x="1558543" y="3369048"/>
              <a:ext cx="3387715" cy="2100096"/>
              <a:chOff x="1558543" y="3089940"/>
              <a:chExt cx="3387715" cy="2100096"/>
            </a:xfrm>
          </p:grpSpPr>
          <p:sp>
            <p:nvSpPr>
              <p:cNvPr id="24" name="Cloud Callout 23">
                <a:extLst>
                  <a:ext uri="{FF2B5EF4-FFF2-40B4-BE49-F238E27FC236}">
                    <a16:creationId xmlns:a16="http://schemas.microsoft.com/office/drawing/2014/main" id="{D1D80681-1715-634B-9605-324FDB4B4486}"/>
                  </a:ext>
                </a:extLst>
              </p:cNvPr>
              <p:cNvSpPr/>
              <p:nvPr/>
            </p:nvSpPr>
            <p:spPr>
              <a:xfrm rot="20446752" flipH="1">
                <a:off x="1558543" y="3089940"/>
                <a:ext cx="3387715" cy="2100096"/>
              </a:xfrm>
              <a:prstGeom prst="cloudCallou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25" name="TextBox 24">
                <a:extLst>
                  <a:ext uri="{FF2B5EF4-FFF2-40B4-BE49-F238E27FC236}">
                    <a16:creationId xmlns:a16="http://schemas.microsoft.com/office/drawing/2014/main" id="{0742886B-6C4F-9948-9225-5B9079830A48}"/>
                  </a:ext>
                </a:extLst>
              </p:cNvPr>
              <p:cNvSpPr txBox="1"/>
              <p:nvPr/>
            </p:nvSpPr>
            <p:spPr>
              <a:xfrm rot="20934262">
                <a:off x="1844705" y="3760033"/>
                <a:ext cx="3044839" cy="1077218"/>
              </a:xfrm>
              <a:prstGeom prst="rect">
                <a:avLst/>
              </a:prstGeom>
              <a:noFill/>
            </p:spPr>
            <p:txBody>
              <a:bodyPr wrap="square" rtlCol="0">
                <a:spAutoFit/>
              </a:bodyPr>
              <a:lstStyle/>
              <a:p>
                <a:r>
                  <a:rPr lang="uk-UA" sz="3200" i="1" dirty="0">
                    <a:latin typeface="Franklin Gothic Medium" panose="020B0603020102020204" pitchFamily="34" charset="0"/>
                  </a:rPr>
                  <a:t>С</a:t>
                </a:r>
                <a:r>
                  <a:rPr lang="en-US" sz="3200" i="1" dirty="0" err="1">
                    <a:latin typeface="Franklin Gothic Medium" panose="020B0603020102020204" pitchFamily="34" charset="0"/>
                  </a:rPr>
                  <a:t>reate</a:t>
                </a:r>
                <a:r>
                  <a:rPr lang="en-US" sz="3200" i="1" dirty="0">
                    <a:latin typeface="Franklin Gothic Medium" panose="020B0603020102020204" pitchFamily="34" charset="0"/>
                  </a:rPr>
                  <a:t> a parcel</a:t>
                </a:r>
              </a:p>
              <a:p>
                <a:endParaRPr lang="en-UA" sz="3200" i="1" dirty="0">
                  <a:latin typeface="Franklin Gothic Medium" panose="020B0603020102020204" pitchFamily="34" charset="0"/>
                </a:endParaRPr>
              </a:p>
            </p:txBody>
          </p:sp>
        </p:grpSp>
        <p:grpSp>
          <p:nvGrpSpPr>
            <p:cNvPr id="26" name="Group 25">
              <a:extLst>
                <a:ext uri="{FF2B5EF4-FFF2-40B4-BE49-F238E27FC236}">
                  <a16:creationId xmlns:a16="http://schemas.microsoft.com/office/drawing/2014/main" id="{315EAA30-C46B-6242-9C46-96B960396B48}"/>
                </a:ext>
              </a:extLst>
            </p:cNvPr>
            <p:cNvGrpSpPr/>
            <p:nvPr/>
          </p:nvGrpSpPr>
          <p:grpSpPr>
            <a:xfrm>
              <a:off x="7853539" y="1459653"/>
              <a:ext cx="3460657" cy="2100096"/>
              <a:chOff x="7853539" y="1180545"/>
              <a:chExt cx="3460657" cy="2100096"/>
            </a:xfrm>
          </p:grpSpPr>
          <p:sp>
            <p:nvSpPr>
              <p:cNvPr id="27" name="Cloud Callout 26">
                <a:extLst>
                  <a:ext uri="{FF2B5EF4-FFF2-40B4-BE49-F238E27FC236}">
                    <a16:creationId xmlns:a16="http://schemas.microsoft.com/office/drawing/2014/main" id="{655D7AA0-F012-4142-9DD9-2E84AC912DC1}"/>
                  </a:ext>
                </a:extLst>
              </p:cNvPr>
              <p:cNvSpPr/>
              <p:nvPr/>
            </p:nvSpPr>
            <p:spPr>
              <a:xfrm>
                <a:off x="7853539" y="1180545"/>
                <a:ext cx="3460657" cy="2100096"/>
              </a:xfrm>
              <a:prstGeom prst="cloudCallou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28" name="Rectangle 27">
                <a:extLst>
                  <a:ext uri="{FF2B5EF4-FFF2-40B4-BE49-F238E27FC236}">
                    <a16:creationId xmlns:a16="http://schemas.microsoft.com/office/drawing/2014/main" id="{916F3CEB-9877-4B41-8AB1-66A2A6DDE992}"/>
                  </a:ext>
                </a:extLst>
              </p:cNvPr>
              <p:cNvSpPr/>
              <p:nvPr/>
            </p:nvSpPr>
            <p:spPr>
              <a:xfrm rot="20982695">
                <a:off x="8385764" y="1829585"/>
                <a:ext cx="2420755" cy="646331"/>
              </a:xfrm>
              <a:prstGeom prst="rect">
                <a:avLst/>
              </a:prstGeom>
            </p:spPr>
            <p:txBody>
              <a:bodyPr wrap="square">
                <a:spAutoFit/>
              </a:bodyPr>
              <a:lstStyle/>
              <a:p>
                <a:r>
                  <a:rPr lang="en-US" sz="3600" i="1" dirty="0">
                    <a:effectLst/>
                    <a:latin typeface="Franklin Gothic Medium" panose="020B0603020102020204" pitchFamily="34" charset="0"/>
                  </a:rPr>
                  <a:t>My parcels</a:t>
                </a:r>
              </a:p>
            </p:txBody>
          </p:sp>
        </p:grpSp>
        <p:grpSp>
          <p:nvGrpSpPr>
            <p:cNvPr id="29" name="Group 28">
              <a:extLst>
                <a:ext uri="{FF2B5EF4-FFF2-40B4-BE49-F238E27FC236}">
                  <a16:creationId xmlns:a16="http://schemas.microsoft.com/office/drawing/2014/main" id="{970C4C0A-D3BC-384F-8E28-45743507B92B}"/>
                </a:ext>
              </a:extLst>
            </p:cNvPr>
            <p:cNvGrpSpPr/>
            <p:nvPr/>
          </p:nvGrpSpPr>
          <p:grpSpPr>
            <a:xfrm>
              <a:off x="7970390" y="3245194"/>
              <a:ext cx="3609647" cy="2100096"/>
              <a:chOff x="7970390" y="2966086"/>
              <a:chExt cx="3609647" cy="2100096"/>
            </a:xfrm>
          </p:grpSpPr>
          <p:sp>
            <p:nvSpPr>
              <p:cNvPr id="30" name="Cloud Callout 29">
                <a:extLst>
                  <a:ext uri="{FF2B5EF4-FFF2-40B4-BE49-F238E27FC236}">
                    <a16:creationId xmlns:a16="http://schemas.microsoft.com/office/drawing/2014/main" id="{843023D4-8405-D044-A8E0-F92153BD9537}"/>
                  </a:ext>
                </a:extLst>
              </p:cNvPr>
              <p:cNvSpPr/>
              <p:nvPr/>
            </p:nvSpPr>
            <p:spPr>
              <a:xfrm rot="609580">
                <a:off x="7970390" y="2966086"/>
                <a:ext cx="3460657" cy="2100096"/>
              </a:xfrm>
              <a:prstGeom prst="cloudCallou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dirty="0"/>
              </a:p>
            </p:txBody>
          </p:sp>
          <p:sp>
            <p:nvSpPr>
              <p:cNvPr id="31" name="Rectangle 30">
                <a:extLst>
                  <a:ext uri="{FF2B5EF4-FFF2-40B4-BE49-F238E27FC236}">
                    <a16:creationId xmlns:a16="http://schemas.microsoft.com/office/drawing/2014/main" id="{02631BD6-B8C5-FE4A-A401-2E8E88031B05}"/>
                  </a:ext>
                </a:extLst>
              </p:cNvPr>
              <p:cNvSpPr/>
              <p:nvPr/>
            </p:nvSpPr>
            <p:spPr>
              <a:xfrm rot="274845">
                <a:off x="8361610" y="3704000"/>
                <a:ext cx="3218427" cy="553998"/>
              </a:xfrm>
              <a:prstGeom prst="rect">
                <a:avLst/>
              </a:prstGeom>
            </p:spPr>
            <p:txBody>
              <a:bodyPr wrap="square">
                <a:spAutoFit/>
              </a:bodyPr>
              <a:lstStyle/>
              <a:p>
                <a:r>
                  <a:rPr lang="en-US" sz="3000" i="1" dirty="0">
                    <a:effectLst/>
                    <a:latin typeface="Franklin Gothic Medium" panose="020B0603020102020204" pitchFamily="34" charset="0"/>
                  </a:rPr>
                  <a:t>Map of branches</a:t>
                </a:r>
              </a:p>
            </p:txBody>
          </p:sp>
        </p:grpSp>
      </p:grpSp>
      <p:sp>
        <p:nvSpPr>
          <p:cNvPr id="33" name="Right Arrow 32">
            <a:extLst>
              <a:ext uri="{FF2B5EF4-FFF2-40B4-BE49-F238E27FC236}">
                <a16:creationId xmlns:a16="http://schemas.microsoft.com/office/drawing/2014/main" id="{5D67F2AB-61B4-0A49-82A1-1EC41FF4A557}"/>
              </a:ext>
            </a:extLst>
          </p:cNvPr>
          <p:cNvSpPr/>
          <p:nvPr/>
        </p:nvSpPr>
        <p:spPr>
          <a:xfrm>
            <a:off x="-169760" y="3454774"/>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34" name="Right Arrow 33">
            <a:extLst>
              <a:ext uri="{FF2B5EF4-FFF2-40B4-BE49-F238E27FC236}">
                <a16:creationId xmlns:a16="http://schemas.microsoft.com/office/drawing/2014/main" id="{C3A33034-D13D-3D45-A6C8-FAADD14B8F4C}"/>
              </a:ext>
            </a:extLst>
          </p:cNvPr>
          <p:cNvSpPr/>
          <p:nvPr/>
        </p:nvSpPr>
        <p:spPr>
          <a:xfrm rot="10800000">
            <a:off x="-1530472" y="1003647"/>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35" name="Right Arrow 34">
            <a:extLst>
              <a:ext uri="{FF2B5EF4-FFF2-40B4-BE49-F238E27FC236}">
                <a16:creationId xmlns:a16="http://schemas.microsoft.com/office/drawing/2014/main" id="{45198951-ABF4-6A42-8714-49E8FAF4576F}"/>
              </a:ext>
            </a:extLst>
          </p:cNvPr>
          <p:cNvSpPr/>
          <p:nvPr/>
        </p:nvSpPr>
        <p:spPr>
          <a:xfrm>
            <a:off x="-222787" y="-1213020"/>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solidFill>
                <a:schemeClr val="tx1"/>
              </a:solidFill>
            </a:endParaRPr>
          </a:p>
        </p:txBody>
      </p:sp>
      <p:sp>
        <p:nvSpPr>
          <p:cNvPr id="36" name="TextBox 35">
            <a:extLst>
              <a:ext uri="{FF2B5EF4-FFF2-40B4-BE49-F238E27FC236}">
                <a16:creationId xmlns:a16="http://schemas.microsoft.com/office/drawing/2014/main" id="{85B01CD6-DFF2-F34A-ADC4-CD0DE88880C1}"/>
              </a:ext>
            </a:extLst>
          </p:cNvPr>
          <p:cNvSpPr txBox="1"/>
          <p:nvPr/>
        </p:nvSpPr>
        <p:spPr>
          <a:xfrm>
            <a:off x="3541838" y="255148"/>
            <a:ext cx="5125083" cy="830997"/>
          </a:xfrm>
          <a:prstGeom prst="rect">
            <a:avLst/>
          </a:prstGeom>
          <a:noFill/>
        </p:spPr>
        <p:txBody>
          <a:bodyPr wrap="square" rtlCol="0">
            <a:spAutoFit/>
          </a:bodyPr>
          <a:lstStyle/>
          <a:p>
            <a:r>
              <a:rPr lang="en-US" sz="4800" b="1" dirty="0">
                <a:solidFill>
                  <a:srgbClr val="EC1F26"/>
                </a:solidFill>
                <a:latin typeface="Franklin Gothic Medium" panose="020B0603020102020204" pitchFamily="34" charset="0"/>
              </a:rPr>
              <a:t>Features or bugs?</a:t>
            </a:r>
            <a:endParaRPr lang="en-UA" sz="4800" b="1" dirty="0">
              <a:solidFill>
                <a:srgbClr val="EC1F26"/>
              </a:solidFill>
              <a:latin typeface="Franklin Gothic Medium" panose="020B0603020102020204" pitchFamily="34" charset="0"/>
            </a:endParaRPr>
          </a:p>
        </p:txBody>
      </p:sp>
      <p:sp>
        <p:nvSpPr>
          <p:cNvPr id="37" name="Rectangle 36">
            <a:extLst>
              <a:ext uri="{FF2B5EF4-FFF2-40B4-BE49-F238E27FC236}">
                <a16:creationId xmlns:a16="http://schemas.microsoft.com/office/drawing/2014/main" id="{8E76F6A0-7E42-6C43-B6D1-765E8740BA4B}"/>
              </a:ext>
            </a:extLst>
          </p:cNvPr>
          <p:cNvSpPr/>
          <p:nvPr/>
        </p:nvSpPr>
        <p:spPr>
          <a:xfrm>
            <a:off x="3918746" y="1016213"/>
            <a:ext cx="4215554" cy="646331"/>
          </a:xfrm>
          <a:prstGeom prst="rect">
            <a:avLst/>
          </a:prstGeom>
        </p:spPr>
        <p:txBody>
          <a:bodyPr wrap="square">
            <a:spAutoFit/>
          </a:bodyPr>
          <a:lstStyle/>
          <a:p>
            <a:r>
              <a:rPr lang="en-US" sz="3600" dirty="0">
                <a:effectLst/>
                <a:latin typeface="Franklin Gothic Medium" panose="020B0603020102020204" pitchFamily="34" charset="0"/>
              </a:rPr>
              <a:t>CRM + Nova </a:t>
            </a:r>
            <a:r>
              <a:rPr lang="en-US" sz="3600" dirty="0" err="1">
                <a:effectLst/>
                <a:latin typeface="Franklin Gothic Medium" panose="020B0603020102020204" pitchFamily="34" charset="0"/>
              </a:rPr>
              <a:t>Poshta</a:t>
            </a:r>
            <a:endParaRPr lang="en-US" sz="3600" dirty="0">
              <a:effectLst/>
              <a:latin typeface="Franklin Gothic Medium" panose="020B0603020102020204" pitchFamily="34" charset="0"/>
            </a:endParaRPr>
          </a:p>
        </p:txBody>
      </p:sp>
      <p:pic>
        <p:nvPicPr>
          <p:cNvPr id="39" name="Picture 38">
            <a:extLst>
              <a:ext uri="{FF2B5EF4-FFF2-40B4-BE49-F238E27FC236}">
                <a16:creationId xmlns:a16="http://schemas.microsoft.com/office/drawing/2014/main" id="{A8066179-DCE5-F244-8316-DE35B3AB2E67}"/>
              </a:ext>
            </a:extLst>
          </p:cNvPr>
          <p:cNvPicPr>
            <a:picLocks noChangeAspect="1"/>
          </p:cNvPicPr>
          <p:nvPr/>
        </p:nvPicPr>
        <p:blipFill>
          <a:blip r:embed="rId3"/>
          <a:stretch>
            <a:fillRect/>
          </a:stretch>
        </p:blipFill>
        <p:spPr>
          <a:xfrm>
            <a:off x="434912" y="1807914"/>
            <a:ext cx="6855814" cy="3213663"/>
          </a:xfrm>
          <a:prstGeom prst="rect">
            <a:avLst/>
          </a:prstGeom>
        </p:spPr>
      </p:pic>
      <p:pic>
        <p:nvPicPr>
          <p:cNvPr id="40" name="Content Placeholder 4">
            <a:extLst>
              <a:ext uri="{FF2B5EF4-FFF2-40B4-BE49-F238E27FC236}">
                <a16:creationId xmlns:a16="http://schemas.microsoft.com/office/drawing/2014/main" id="{08C042F0-1DC3-FF40-A8D1-C1A1E83A4C87}"/>
              </a:ext>
            </a:extLst>
          </p:cNvPr>
          <p:cNvPicPr>
            <a:picLocks noGrp="1" noChangeAspect="1"/>
          </p:cNvPicPr>
          <p:nvPr>
            <p:ph idx="1"/>
          </p:nvPr>
        </p:nvPicPr>
        <p:blipFill>
          <a:blip r:embed="rId4"/>
          <a:stretch>
            <a:fillRect/>
          </a:stretch>
        </p:blipFill>
        <p:spPr>
          <a:xfrm>
            <a:off x="4562818" y="2850294"/>
            <a:ext cx="7026318" cy="3447287"/>
          </a:xfrm>
        </p:spPr>
      </p:pic>
    </p:spTree>
    <p:extLst>
      <p:ext uri="{BB962C8B-B14F-4D97-AF65-F5344CB8AC3E}">
        <p14:creationId xmlns:p14="http://schemas.microsoft.com/office/powerpoint/2010/main" val="213233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800" fill="hold"/>
                                        <p:tgtEl>
                                          <p:spTgt spid="35"/>
                                        </p:tgtEl>
                                        <p:attrNameLst>
                                          <p:attrName>ppt_x</p:attrName>
                                        </p:attrNameLst>
                                      </p:cBhvr>
                                      <p:tavLst>
                                        <p:tav tm="0">
                                          <p:val>
                                            <p:strVal val="0-#ppt_w/2"/>
                                          </p:val>
                                        </p:tav>
                                        <p:tav tm="100000">
                                          <p:val>
                                            <p:strVal val="#ppt_x"/>
                                          </p:val>
                                        </p:tav>
                                      </p:tavLst>
                                    </p:anim>
                                    <p:anim calcmode="lin" valueType="num">
                                      <p:cBhvr additive="base">
                                        <p:cTn id="12" dur="8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0-#ppt_w/2"/>
                                          </p:val>
                                        </p:tav>
                                        <p:tav tm="100000">
                                          <p:val>
                                            <p:strVal val="#ppt_x"/>
                                          </p:val>
                                        </p:tav>
                                      </p:tavLst>
                                    </p:anim>
                                    <p:anim calcmode="lin" valueType="num">
                                      <p:cBhvr additive="base">
                                        <p:cTn id="16" dur="50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8"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500"/>
                                        <p:tgtEl>
                                          <p:spTgt spid="36"/>
                                        </p:tgtEl>
                                      </p:cBhvr>
                                    </p:animEffect>
                                  </p:childTnLst>
                                </p:cTn>
                              </p:par>
                            </p:childTnLst>
                          </p:cTn>
                        </p:par>
                        <p:par>
                          <p:cTn id="21" fill="hold">
                            <p:stCondLst>
                              <p:cond delay="1800"/>
                            </p:stCondLst>
                            <p:childTnLst>
                              <p:par>
                                <p:cTn id="22" presetID="22" presetClass="entr" presetSubtype="1"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up)">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E3EF97-AA4D-B545-B2A8-E0E0D10FE5D9}"/>
              </a:ext>
            </a:extLst>
          </p:cNvPr>
          <p:cNvSpPr txBox="1"/>
          <p:nvPr/>
        </p:nvSpPr>
        <p:spPr>
          <a:xfrm>
            <a:off x="3541838" y="255148"/>
            <a:ext cx="5125083" cy="830997"/>
          </a:xfrm>
          <a:prstGeom prst="rect">
            <a:avLst/>
          </a:prstGeom>
          <a:noFill/>
        </p:spPr>
        <p:txBody>
          <a:bodyPr wrap="square" rtlCol="0">
            <a:spAutoFit/>
          </a:bodyPr>
          <a:lstStyle/>
          <a:p>
            <a:r>
              <a:rPr lang="en-US" sz="4800" b="1" dirty="0">
                <a:solidFill>
                  <a:srgbClr val="EC1F26"/>
                </a:solidFill>
                <a:latin typeface="Franklin Gothic Medium" panose="020B0603020102020204" pitchFamily="34" charset="0"/>
              </a:rPr>
              <a:t>Features or bugs?</a:t>
            </a:r>
            <a:endParaRPr lang="en-UA" sz="4800" b="1" dirty="0">
              <a:solidFill>
                <a:srgbClr val="EC1F26"/>
              </a:solidFill>
              <a:latin typeface="Franklin Gothic Medium" panose="020B0603020102020204" pitchFamily="34" charset="0"/>
            </a:endParaRPr>
          </a:p>
        </p:txBody>
      </p:sp>
      <p:sp>
        <p:nvSpPr>
          <p:cNvPr id="9" name="Rectangle 8">
            <a:extLst>
              <a:ext uri="{FF2B5EF4-FFF2-40B4-BE49-F238E27FC236}">
                <a16:creationId xmlns:a16="http://schemas.microsoft.com/office/drawing/2014/main" id="{7B0856F7-9056-CC4A-B174-B39D32283A1B}"/>
              </a:ext>
            </a:extLst>
          </p:cNvPr>
          <p:cNvSpPr/>
          <p:nvPr/>
        </p:nvSpPr>
        <p:spPr>
          <a:xfrm>
            <a:off x="3918746" y="1016213"/>
            <a:ext cx="4215554" cy="646331"/>
          </a:xfrm>
          <a:prstGeom prst="rect">
            <a:avLst/>
          </a:prstGeom>
        </p:spPr>
        <p:txBody>
          <a:bodyPr wrap="square">
            <a:spAutoFit/>
          </a:bodyPr>
          <a:lstStyle/>
          <a:p>
            <a:r>
              <a:rPr lang="en-US" sz="3600" dirty="0">
                <a:effectLst/>
                <a:latin typeface="Franklin Gothic Medium" panose="020B0603020102020204" pitchFamily="34" charset="0"/>
              </a:rPr>
              <a:t>CRM + Nova </a:t>
            </a:r>
            <a:r>
              <a:rPr lang="en-US" sz="3600" dirty="0" err="1">
                <a:effectLst/>
                <a:latin typeface="Franklin Gothic Medium" panose="020B0603020102020204" pitchFamily="34" charset="0"/>
              </a:rPr>
              <a:t>Poshta</a:t>
            </a:r>
            <a:endParaRPr lang="en-US" sz="3600" dirty="0">
              <a:effectLst/>
              <a:latin typeface="Franklin Gothic Medium" panose="020B0603020102020204" pitchFamily="34" charset="0"/>
            </a:endParaRPr>
          </a:p>
        </p:txBody>
      </p:sp>
      <p:pic>
        <p:nvPicPr>
          <p:cNvPr id="10" name="Picture 9">
            <a:extLst>
              <a:ext uri="{FF2B5EF4-FFF2-40B4-BE49-F238E27FC236}">
                <a16:creationId xmlns:a16="http://schemas.microsoft.com/office/drawing/2014/main" id="{40960AFE-620E-6548-8751-9BA710C7A35A}"/>
              </a:ext>
            </a:extLst>
          </p:cNvPr>
          <p:cNvPicPr>
            <a:picLocks noChangeAspect="1"/>
          </p:cNvPicPr>
          <p:nvPr/>
        </p:nvPicPr>
        <p:blipFill>
          <a:blip r:embed="rId2"/>
          <a:stretch>
            <a:fillRect/>
          </a:stretch>
        </p:blipFill>
        <p:spPr>
          <a:xfrm>
            <a:off x="434912" y="1807914"/>
            <a:ext cx="6855814" cy="3213663"/>
          </a:xfrm>
          <a:prstGeom prst="rect">
            <a:avLst/>
          </a:prstGeom>
        </p:spPr>
      </p:pic>
      <p:pic>
        <p:nvPicPr>
          <p:cNvPr id="11" name="Content Placeholder 4">
            <a:extLst>
              <a:ext uri="{FF2B5EF4-FFF2-40B4-BE49-F238E27FC236}">
                <a16:creationId xmlns:a16="http://schemas.microsoft.com/office/drawing/2014/main" id="{A9E40876-46C0-4C43-9667-435EC00264F0}"/>
              </a:ext>
            </a:extLst>
          </p:cNvPr>
          <p:cNvPicPr>
            <a:picLocks noGrp="1" noChangeAspect="1"/>
          </p:cNvPicPr>
          <p:nvPr>
            <p:ph idx="1"/>
          </p:nvPr>
        </p:nvPicPr>
        <p:blipFill>
          <a:blip r:embed="rId3"/>
          <a:stretch>
            <a:fillRect/>
          </a:stretch>
        </p:blipFill>
        <p:spPr>
          <a:xfrm>
            <a:off x="4562818" y="2850294"/>
            <a:ext cx="7026318" cy="3447287"/>
          </a:xfrm>
        </p:spPr>
      </p:pic>
      <p:sp>
        <p:nvSpPr>
          <p:cNvPr id="12" name="Right Arrow 11">
            <a:extLst>
              <a:ext uri="{FF2B5EF4-FFF2-40B4-BE49-F238E27FC236}">
                <a16:creationId xmlns:a16="http://schemas.microsoft.com/office/drawing/2014/main" id="{D64389E5-A0D4-7544-978F-A85471409AE7}"/>
              </a:ext>
            </a:extLst>
          </p:cNvPr>
          <p:cNvSpPr/>
          <p:nvPr/>
        </p:nvSpPr>
        <p:spPr>
          <a:xfrm>
            <a:off x="-171902" y="339379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3" name="Right Arrow 12">
            <a:extLst>
              <a:ext uri="{FF2B5EF4-FFF2-40B4-BE49-F238E27FC236}">
                <a16:creationId xmlns:a16="http://schemas.microsoft.com/office/drawing/2014/main" id="{560F244B-64F4-5547-B0E5-E78325487FBC}"/>
              </a:ext>
            </a:extLst>
          </p:cNvPr>
          <p:cNvSpPr/>
          <p:nvPr/>
        </p:nvSpPr>
        <p:spPr>
          <a:xfrm>
            <a:off x="-222787" y="-1213020"/>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4" name="Right Arrow 13">
            <a:extLst>
              <a:ext uri="{FF2B5EF4-FFF2-40B4-BE49-F238E27FC236}">
                <a16:creationId xmlns:a16="http://schemas.microsoft.com/office/drawing/2014/main" id="{99C3B77E-9C20-3141-82FB-A5BD1F8A1AFB}"/>
              </a:ext>
            </a:extLst>
          </p:cNvPr>
          <p:cNvSpPr/>
          <p:nvPr/>
        </p:nvSpPr>
        <p:spPr>
          <a:xfrm rot="10800000">
            <a:off x="-1562099" y="1039888"/>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5" name="Rectangle 14">
            <a:extLst>
              <a:ext uri="{FF2B5EF4-FFF2-40B4-BE49-F238E27FC236}">
                <a16:creationId xmlns:a16="http://schemas.microsoft.com/office/drawing/2014/main" id="{B4E35CFF-FE04-FC4E-B2B3-DAD44CF131A3}"/>
              </a:ext>
            </a:extLst>
          </p:cNvPr>
          <p:cNvSpPr/>
          <p:nvPr/>
        </p:nvSpPr>
        <p:spPr>
          <a:xfrm>
            <a:off x="2813189" y="463052"/>
            <a:ext cx="6582379" cy="923330"/>
          </a:xfrm>
          <a:prstGeom prst="rect">
            <a:avLst/>
          </a:prstGeom>
        </p:spPr>
        <p:txBody>
          <a:bodyPr wrap="none">
            <a:spAutoFit/>
          </a:bodyPr>
          <a:lstStyle/>
          <a:p>
            <a:r>
              <a:rPr lang="en-US" sz="5400" b="1" dirty="0">
                <a:solidFill>
                  <a:schemeClr val="bg1"/>
                </a:solidFill>
                <a:effectLst/>
                <a:latin typeface="Franklin Gothic Medium" panose="020B0603020102020204" pitchFamily="34" charset="0"/>
              </a:rPr>
              <a:t>Tracking of the parcel</a:t>
            </a:r>
          </a:p>
        </p:txBody>
      </p:sp>
      <p:pic>
        <p:nvPicPr>
          <p:cNvPr id="17" name="Picture 16">
            <a:extLst>
              <a:ext uri="{FF2B5EF4-FFF2-40B4-BE49-F238E27FC236}">
                <a16:creationId xmlns:a16="http://schemas.microsoft.com/office/drawing/2014/main" id="{2D69C7D0-D224-0849-BAD4-D8F257BFDE75}"/>
              </a:ext>
            </a:extLst>
          </p:cNvPr>
          <p:cNvPicPr>
            <a:picLocks noChangeAspect="1"/>
          </p:cNvPicPr>
          <p:nvPr/>
        </p:nvPicPr>
        <p:blipFill>
          <a:blip r:embed="rId4"/>
          <a:stretch>
            <a:fillRect/>
          </a:stretch>
        </p:blipFill>
        <p:spPr>
          <a:xfrm>
            <a:off x="1119556" y="1615311"/>
            <a:ext cx="9813933" cy="4600281"/>
          </a:xfrm>
          <a:prstGeom prst="rect">
            <a:avLst/>
          </a:prstGeom>
        </p:spPr>
      </p:pic>
    </p:spTree>
    <p:extLst>
      <p:ext uri="{BB962C8B-B14F-4D97-AF65-F5344CB8AC3E}">
        <p14:creationId xmlns:p14="http://schemas.microsoft.com/office/powerpoint/2010/main" val="102906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0-#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C3109A-88A5-A643-9035-E296482EC1D7}"/>
              </a:ext>
            </a:extLst>
          </p:cNvPr>
          <p:cNvSpPr/>
          <p:nvPr/>
        </p:nvSpPr>
        <p:spPr>
          <a:xfrm>
            <a:off x="2813189" y="463052"/>
            <a:ext cx="6582379" cy="923330"/>
          </a:xfrm>
          <a:prstGeom prst="rect">
            <a:avLst/>
          </a:prstGeom>
        </p:spPr>
        <p:txBody>
          <a:bodyPr wrap="none">
            <a:spAutoFit/>
          </a:bodyPr>
          <a:lstStyle/>
          <a:p>
            <a:r>
              <a:rPr lang="en-US" sz="5400" b="1" dirty="0">
                <a:solidFill>
                  <a:schemeClr val="bg1"/>
                </a:solidFill>
                <a:effectLst/>
                <a:latin typeface="Franklin Gothic Medium" panose="020B0603020102020204" pitchFamily="34" charset="0"/>
              </a:rPr>
              <a:t>Tracking of the parcel</a:t>
            </a:r>
          </a:p>
        </p:txBody>
      </p:sp>
      <p:pic>
        <p:nvPicPr>
          <p:cNvPr id="6" name="Picture 5">
            <a:extLst>
              <a:ext uri="{FF2B5EF4-FFF2-40B4-BE49-F238E27FC236}">
                <a16:creationId xmlns:a16="http://schemas.microsoft.com/office/drawing/2014/main" id="{AA560AA8-D56C-3143-BCC7-AC2BFC3EC6A2}"/>
              </a:ext>
            </a:extLst>
          </p:cNvPr>
          <p:cNvPicPr>
            <a:picLocks noChangeAspect="1"/>
          </p:cNvPicPr>
          <p:nvPr/>
        </p:nvPicPr>
        <p:blipFill>
          <a:blip r:embed="rId2"/>
          <a:stretch>
            <a:fillRect/>
          </a:stretch>
        </p:blipFill>
        <p:spPr>
          <a:xfrm>
            <a:off x="1119556" y="1615311"/>
            <a:ext cx="9813933" cy="4600281"/>
          </a:xfrm>
          <a:prstGeom prst="rect">
            <a:avLst/>
          </a:prstGeom>
        </p:spPr>
      </p:pic>
      <p:sp>
        <p:nvSpPr>
          <p:cNvPr id="7" name="Right Arrow 6">
            <a:extLst>
              <a:ext uri="{FF2B5EF4-FFF2-40B4-BE49-F238E27FC236}">
                <a16:creationId xmlns:a16="http://schemas.microsoft.com/office/drawing/2014/main" id="{8A39DCA2-65B1-994B-8F37-2F4AB10479A9}"/>
              </a:ext>
            </a:extLst>
          </p:cNvPr>
          <p:cNvSpPr/>
          <p:nvPr/>
        </p:nvSpPr>
        <p:spPr>
          <a:xfrm>
            <a:off x="-169760" y="3454774"/>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8" name="Right Arrow 7">
            <a:extLst>
              <a:ext uri="{FF2B5EF4-FFF2-40B4-BE49-F238E27FC236}">
                <a16:creationId xmlns:a16="http://schemas.microsoft.com/office/drawing/2014/main" id="{CC5FFE41-44C3-EB42-9216-2DA1CF8F7437}"/>
              </a:ext>
            </a:extLst>
          </p:cNvPr>
          <p:cNvSpPr/>
          <p:nvPr/>
        </p:nvSpPr>
        <p:spPr>
          <a:xfrm rot="10800000">
            <a:off x="-1530472" y="1003647"/>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9" name="Right Arrow 8">
            <a:extLst>
              <a:ext uri="{FF2B5EF4-FFF2-40B4-BE49-F238E27FC236}">
                <a16:creationId xmlns:a16="http://schemas.microsoft.com/office/drawing/2014/main" id="{AB97B6EC-10E5-DA40-A555-9599BB274D06}"/>
              </a:ext>
            </a:extLst>
          </p:cNvPr>
          <p:cNvSpPr/>
          <p:nvPr/>
        </p:nvSpPr>
        <p:spPr>
          <a:xfrm>
            <a:off x="-222787" y="-1213020"/>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solidFill>
                <a:schemeClr val="tx1"/>
              </a:solidFill>
            </a:endParaRPr>
          </a:p>
        </p:txBody>
      </p:sp>
      <p:grpSp>
        <p:nvGrpSpPr>
          <p:cNvPr id="20" name="Group 19">
            <a:extLst>
              <a:ext uri="{FF2B5EF4-FFF2-40B4-BE49-F238E27FC236}">
                <a16:creationId xmlns:a16="http://schemas.microsoft.com/office/drawing/2014/main" id="{3A26E80B-27FE-A846-95B7-3995C82C0368}"/>
              </a:ext>
            </a:extLst>
          </p:cNvPr>
          <p:cNvGrpSpPr/>
          <p:nvPr/>
        </p:nvGrpSpPr>
        <p:grpSpPr>
          <a:xfrm>
            <a:off x="2009076" y="517196"/>
            <a:ext cx="8738669" cy="5823608"/>
            <a:chOff x="2009076" y="517196"/>
            <a:chExt cx="8738669" cy="5823608"/>
          </a:xfrm>
        </p:grpSpPr>
        <p:sp>
          <p:nvSpPr>
            <p:cNvPr id="10" name="Rectangle 9">
              <a:extLst>
                <a:ext uri="{FF2B5EF4-FFF2-40B4-BE49-F238E27FC236}">
                  <a16:creationId xmlns:a16="http://schemas.microsoft.com/office/drawing/2014/main" id="{2802DD14-F2D4-2A45-856D-7C4189DB1D0A}"/>
                </a:ext>
              </a:extLst>
            </p:cNvPr>
            <p:cNvSpPr/>
            <p:nvPr/>
          </p:nvSpPr>
          <p:spPr>
            <a:xfrm>
              <a:off x="2672733" y="517196"/>
              <a:ext cx="6863289" cy="923330"/>
            </a:xfrm>
            <a:prstGeom prst="rect">
              <a:avLst/>
            </a:prstGeom>
          </p:spPr>
          <p:txBody>
            <a:bodyPr wrap="none">
              <a:spAutoFit/>
            </a:bodyPr>
            <a:lstStyle/>
            <a:p>
              <a:r>
                <a:rPr lang="en-US" sz="5400" b="1" dirty="0">
                  <a:effectLst/>
                  <a:latin typeface="Franklin Gothic Medium" panose="020B0603020102020204" pitchFamily="34" charset="0"/>
                </a:rPr>
                <a:t>Nova </a:t>
              </a:r>
              <a:r>
                <a:rPr lang="en-US" sz="5400" b="1" dirty="0" err="1">
                  <a:effectLst/>
                  <a:latin typeface="Franklin Gothic Medium" panose="020B0603020102020204" pitchFamily="34" charset="0"/>
                </a:rPr>
                <a:t>Poshta</a:t>
              </a:r>
              <a:r>
                <a:rPr lang="en-US" sz="5400" b="1" dirty="0">
                  <a:effectLst/>
                  <a:latin typeface="Franklin Gothic Medium" panose="020B0603020102020204" pitchFamily="34" charset="0"/>
                </a:rPr>
                <a:t> Shopping</a:t>
              </a:r>
            </a:p>
          </p:txBody>
        </p:sp>
        <p:pic>
          <p:nvPicPr>
            <p:cNvPr id="12" name="Picture 11">
              <a:extLst>
                <a:ext uri="{FF2B5EF4-FFF2-40B4-BE49-F238E27FC236}">
                  <a16:creationId xmlns:a16="http://schemas.microsoft.com/office/drawing/2014/main" id="{7368ED00-2D65-514B-B18D-E7AD6FCC22D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2009076" y="1666632"/>
              <a:ext cx="8738669" cy="4674172"/>
            </a:xfrm>
            <a:prstGeom prst="rect">
              <a:avLst/>
            </a:prstGeom>
          </p:spPr>
        </p:pic>
      </p:grpSp>
      <p:pic>
        <p:nvPicPr>
          <p:cNvPr id="17" name="Picture 16">
            <a:extLst>
              <a:ext uri="{FF2B5EF4-FFF2-40B4-BE49-F238E27FC236}">
                <a16:creationId xmlns:a16="http://schemas.microsoft.com/office/drawing/2014/main" id="{2624CAA5-CB99-6647-8816-14C347FE9363}"/>
              </a:ext>
            </a:extLst>
          </p:cNvPr>
          <p:cNvPicPr>
            <a:picLocks noChangeAspect="1"/>
          </p:cNvPicPr>
          <p:nvPr/>
        </p:nvPicPr>
        <p:blipFill rotWithShape="1">
          <a:blip r:embed="rId5">
            <a:biLevel thresh="25000"/>
          </a:blip>
          <a:srcRect r="62964"/>
          <a:stretch/>
        </p:blipFill>
        <p:spPr>
          <a:xfrm>
            <a:off x="3175888" y="2837733"/>
            <a:ext cx="2076305" cy="1999551"/>
          </a:xfrm>
          <a:prstGeom prst="rect">
            <a:avLst/>
          </a:prstGeom>
        </p:spPr>
      </p:pic>
      <p:sp>
        <p:nvSpPr>
          <p:cNvPr id="18" name="TextBox 17">
            <a:extLst>
              <a:ext uri="{FF2B5EF4-FFF2-40B4-BE49-F238E27FC236}">
                <a16:creationId xmlns:a16="http://schemas.microsoft.com/office/drawing/2014/main" id="{D61E0D13-B11B-664F-8E17-C97DC0889E56}"/>
              </a:ext>
            </a:extLst>
          </p:cNvPr>
          <p:cNvSpPr txBox="1"/>
          <p:nvPr/>
        </p:nvSpPr>
        <p:spPr>
          <a:xfrm>
            <a:off x="5447987" y="3213959"/>
            <a:ext cx="4282633" cy="1200329"/>
          </a:xfrm>
          <a:prstGeom prst="rect">
            <a:avLst/>
          </a:prstGeom>
          <a:noFill/>
        </p:spPr>
        <p:txBody>
          <a:bodyPr wrap="square" rtlCol="0">
            <a:spAutoFit/>
          </a:bodyPr>
          <a:lstStyle/>
          <a:p>
            <a:r>
              <a:rPr lang="en-UA" sz="7200" dirty="0">
                <a:solidFill>
                  <a:schemeClr val="bg1"/>
                </a:solidFill>
                <a:latin typeface="Consolas" panose="020B0609020204030204" pitchFamily="49" charset="0"/>
                <a:cs typeface="Consolas" panose="020B0609020204030204" pitchFamily="49" charset="0"/>
              </a:rPr>
              <a:t>Shopping</a:t>
            </a:r>
          </a:p>
        </p:txBody>
      </p:sp>
      <p:pic>
        <p:nvPicPr>
          <p:cNvPr id="14" name="Picture 13">
            <a:extLst>
              <a:ext uri="{FF2B5EF4-FFF2-40B4-BE49-F238E27FC236}">
                <a16:creationId xmlns:a16="http://schemas.microsoft.com/office/drawing/2014/main" id="{D8A99C97-A941-CB4E-BB33-D6125F694230}"/>
              </a:ext>
            </a:extLst>
          </p:cNvPr>
          <p:cNvPicPr>
            <a:picLocks noChangeAspect="1"/>
          </p:cNvPicPr>
          <p:nvPr/>
        </p:nvPicPr>
        <p:blipFill>
          <a:blip r:embed="rId6"/>
          <a:stretch>
            <a:fillRect/>
          </a:stretch>
        </p:blipFill>
        <p:spPr>
          <a:xfrm>
            <a:off x="1748223" y="1455331"/>
            <a:ext cx="9449034" cy="5096773"/>
          </a:xfrm>
          <a:prstGeom prst="rect">
            <a:avLst/>
          </a:prstGeom>
        </p:spPr>
      </p:pic>
    </p:spTree>
    <p:extLst>
      <p:ext uri="{BB962C8B-B14F-4D97-AF65-F5344CB8AC3E}">
        <p14:creationId xmlns:p14="http://schemas.microsoft.com/office/powerpoint/2010/main" val="404587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0-#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 calcmode="lin" valueType="num">
                                      <p:cBhvr>
                                        <p:cTn id="27" dur="500" fill="hold"/>
                                        <p:tgtEl>
                                          <p:spTgt spid="17"/>
                                        </p:tgtEl>
                                        <p:attrNameLst>
                                          <p:attrName>style.rotation</p:attrName>
                                        </p:attrNameLst>
                                      </p:cBhvr>
                                      <p:tavLst>
                                        <p:tav tm="0">
                                          <p:val>
                                            <p:fltVal val="360"/>
                                          </p:val>
                                        </p:tav>
                                        <p:tav tm="100000">
                                          <p:val>
                                            <p:fltVal val="0"/>
                                          </p:val>
                                        </p:tav>
                                      </p:tavLst>
                                    </p:anim>
                                    <p:animEffect transition="in" filter="fade">
                                      <p:cBhvr>
                                        <p:cTn id="28" dur="500"/>
                                        <p:tgtEl>
                                          <p:spTgt spid="17"/>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BFFD2E5-5ADD-9C4D-A689-4FE494B0AA85}"/>
              </a:ext>
            </a:extLst>
          </p:cNvPr>
          <p:cNvGrpSpPr/>
          <p:nvPr/>
        </p:nvGrpSpPr>
        <p:grpSpPr>
          <a:xfrm>
            <a:off x="2009076" y="517196"/>
            <a:ext cx="8738669" cy="5823608"/>
            <a:chOff x="2009076" y="517196"/>
            <a:chExt cx="8738669" cy="5823608"/>
          </a:xfrm>
        </p:grpSpPr>
        <p:sp>
          <p:nvSpPr>
            <p:cNvPr id="12" name="Rectangle 11">
              <a:extLst>
                <a:ext uri="{FF2B5EF4-FFF2-40B4-BE49-F238E27FC236}">
                  <a16:creationId xmlns:a16="http://schemas.microsoft.com/office/drawing/2014/main" id="{ACEAF51C-09E5-664D-ADBF-A5BD7EAC18CD}"/>
                </a:ext>
              </a:extLst>
            </p:cNvPr>
            <p:cNvSpPr/>
            <p:nvPr/>
          </p:nvSpPr>
          <p:spPr>
            <a:xfrm>
              <a:off x="2672733" y="517196"/>
              <a:ext cx="6863289" cy="923330"/>
            </a:xfrm>
            <a:prstGeom prst="rect">
              <a:avLst/>
            </a:prstGeom>
          </p:spPr>
          <p:txBody>
            <a:bodyPr wrap="none">
              <a:spAutoFit/>
            </a:bodyPr>
            <a:lstStyle/>
            <a:p>
              <a:r>
                <a:rPr lang="en-US" sz="5400" b="1" dirty="0">
                  <a:effectLst/>
                  <a:latin typeface="Franklin Gothic Medium" panose="020B0603020102020204" pitchFamily="34" charset="0"/>
                </a:rPr>
                <a:t>Nova </a:t>
              </a:r>
              <a:r>
                <a:rPr lang="en-US" sz="5400" b="1" dirty="0" err="1">
                  <a:effectLst/>
                  <a:latin typeface="Franklin Gothic Medium" panose="020B0603020102020204" pitchFamily="34" charset="0"/>
                </a:rPr>
                <a:t>Poshta</a:t>
              </a:r>
              <a:r>
                <a:rPr lang="en-US" sz="5400" b="1" dirty="0">
                  <a:effectLst/>
                  <a:latin typeface="Franklin Gothic Medium" panose="020B0603020102020204" pitchFamily="34" charset="0"/>
                </a:rPr>
                <a:t> Shopping</a:t>
              </a:r>
            </a:p>
          </p:txBody>
        </p:sp>
        <p:pic>
          <p:nvPicPr>
            <p:cNvPr id="13" name="Picture 12">
              <a:extLst>
                <a:ext uri="{FF2B5EF4-FFF2-40B4-BE49-F238E27FC236}">
                  <a16:creationId xmlns:a16="http://schemas.microsoft.com/office/drawing/2014/main" id="{72B3DA2F-CE72-9B48-B3CF-293917B288F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2009076" y="1666632"/>
              <a:ext cx="8738669" cy="4674172"/>
            </a:xfrm>
            <a:prstGeom prst="rect">
              <a:avLst/>
            </a:prstGeom>
          </p:spPr>
        </p:pic>
      </p:grpSp>
      <p:pic>
        <p:nvPicPr>
          <p:cNvPr id="14" name="Picture 13">
            <a:extLst>
              <a:ext uri="{FF2B5EF4-FFF2-40B4-BE49-F238E27FC236}">
                <a16:creationId xmlns:a16="http://schemas.microsoft.com/office/drawing/2014/main" id="{F58AD2CC-9B02-ED44-A04C-1E325AE194C0}"/>
              </a:ext>
            </a:extLst>
          </p:cNvPr>
          <p:cNvPicPr>
            <a:picLocks noChangeAspect="1"/>
          </p:cNvPicPr>
          <p:nvPr/>
        </p:nvPicPr>
        <p:blipFill>
          <a:blip r:embed="rId4"/>
          <a:stretch>
            <a:fillRect/>
          </a:stretch>
        </p:blipFill>
        <p:spPr>
          <a:xfrm>
            <a:off x="1748223" y="1455331"/>
            <a:ext cx="9449034" cy="5096773"/>
          </a:xfrm>
          <a:prstGeom prst="rect">
            <a:avLst/>
          </a:prstGeom>
        </p:spPr>
      </p:pic>
      <p:sp>
        <p:nvSpPr>
          <p:cNvPr id="24" name="Right Arrow 23">
            <a:extLst>
              <a:ext uri="{FF2B5EF4-FFF2-40B4-BE49-F238E27FC236}">
                <a16:creationId xmlns:a16="http://schemas.microsoft.com/office/drawing/2014/main" id="{2657B922-CAC4-E749-BECF-005DBCF09023}"/>
              </a:ext>
            </a:extLst>
          </p:cNvPr>
          <p:cNvSpPr/>
          <p:nvPr/>
        </p:nvSpPr>
        <p:spPr>
          <a:xfrm>
            <a:off x="-171902" y="339379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5" name="Right Arrow 24">
            <a:extLst>
              <a:ext uri="{FF2B5EF4-FFF2-40B4-BE49-F238E27FC236}">
                <a16:creationId xmlns:a16="http://schemas.microsoft.com/office/drawing/2014/main" id="{955A2394-A398-1340-B0ED-4A3CF35A78A7}"/>
              </a:ext>
            </a:extLst>
          </p:cNvPr>
          <p:cNvSpPr/>
          <p:nvPr/>
        </p:nvSpPr>
        <p:spPr>
          <a:xfrm>
            <a:off x="-171902" y="-1209497"/>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6" name="Right Arrow 25">
            <a:extLst>
              <a:ext uri="{FF2B5EF4-FFF2-40B4-BE49-F238E27FC236}">
                <a16:creationId xmlns:a16="http://schemas.microsoft.com/office/drawing/2014/main" id="{2E3CA363-EFAA-FD44-85F1-0383BFA1DF58}"/>
              </a:ext>
            </a:extLst>
          </p:cNvPr>
          <p:cNvSpPr/>
          <p:nvPr/>
        </p:nvSpPr>
        <p:spPr>
          <a:xfrm rot="10800000">
            <a:off x="-1562099" y="1003232"/>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i="1" dirty="0"/>
          </a:p>
        </p:txBody>
      </p:sp>
      <p:sp>
        <p:nvSpPr>
          <p:cNvPr id="27" name="Rectangle 26">
            <a:extLst>
              <a:ext uri="{FF2B5EF4-FFF2-40B4-BE49-F238E27FC236}">
                <a16:creationId xmlns:a16="http://schemas.microsoft.com/office/drawing/2014/main" id="{E4ED058C-7DAE-134E-8518-05212B4AB9DD}"/>
              </a:ext>
            </a:extLst>
          </p:cNvPr>
          <p:cNvSpPr/>
          <p:nvPr/>
        </p:nvSpPr>
        <p:spPr>
          <a:xfrm>
            <a:off x="976312" y="1231564"/>
            <a:ext cx="5514975" cy="923330"/>
          </a:xfrm>
          <a:prstGeom prst="rect">
            <a:avLst/>
          </a:prstGeom>
        </p:spPr>
        <p:txBody>
          <a:bodyPr wrap="square">
            <a:spAutoFit/>
          </a:bodyPr>
          <a:lstStyle/>
          <a:p>
            <a:r>
              <a:rPr lang="en-US" sz="5400" b="1" dirty="0">
                <a:solidFill>
                  <a:schemeClr val="bg1"/>
                </a:solidFill>
                <a:latin typeface="Franklin Gothic Medium" panose="020B0603020102020204" pitchFamily="34" charset="0"/>
              </a:rPr>
              <a:t>Estimation</a:t>
            </a:r>
            <a:endParaRPr lang="en-GB" sz="5400" b="1" dirty="0">
              <a:solidFill>
                <a:schemeClr val="bg1"/>
              </a:solidFill>
              <a:latin typeface="Franklin Gothic Medium" panose="020B0603020102020204" pitchFamily="34" charset="0"/>
            </a:endParaRPr>
          </a:p>
        </p:txBody>
      </p:sp>
      <p:sp>
        <p:nvSpPr>
          <p:cNvPr id="28" name="TextBox 27">
            <a:extLst>
              <a:ext uri="{FF2B5EF4-FFF2-40B4-BE49-F238E27FC236}">
                <a16:creationId xmlns:a16="http://schemas.microsoft.com/office/drawing/2014/main" id="{2539CC50-C566-2E46-A4ED-CB2EFB0854BF}"/>
              </a:ext>
            </a:extLst>
          </p:cNvPr>
          <p:cNvSpPr txBox="1"/>
          <p:nvPr/>
        </p:nvSpPr>
        <p:spPr>
          <a:xfrm>
            <a:off x="1444255" y="2154894"/>
            <a:ext cx="5210725" cy="3108543"/>
          </a:xfrm>
          <a:prstGeom prst="rect">
            <a:avLst/>
          </a:prstGeom>
          <a:noFill/>
        </p:spPr>
        <p:txBody>
          <a:bodyPr wrap="square" rtlCol="0">
            <a:spAutoFit/>
          </a:bodyPr>
          <a:lstStyle/>
          <a:p>
            <a:r>
              <a:rPr lang="en-GB" sz="2400" i="1" dirty="0">
                <a:solidFill>
                  <a:schemeClr val="bg1"/>
                </a:solidFill>
                <a:latin typeface="Franklin Gothic Medium" panose="020B0603020102020204" pitchFamily="34" charset="0"/>
              </a:rPr>
              <a:t>is prediction to determine how much effort and time it would take to complete a defined task.</a:t>
            </a:r>
          </a:p>
          <a:p>
            <a:endParaRPr lang="en-GB" sz="2400" i="1" dirty="0">
              <a:solidFill>
                <a:schemeClr val="bg1"/>
              </a:solidFill>
              <a:latin typeface="Franklin Gothic Medium" panose="020B0603020102020204" pitchFamily="34" charset="0"/>
            </a:endParaRPr>
          </a:p>
          <a:p>
            <a:r>
              <a:rPr lang="en-GB" sz="2400" i="1" dirty="0">
                <a:solidFill>
                  <a:schemeClr val="bg1"/>
                </a:solidFill>
                <a:latin typeface="Franklin Gothic Medium" panose="020B0603020102020204" pitchFamily="34" charset="0"/>
              </a:rPr>
              <a:t>Evaluation phase of the SDLC is the post-implementation review. </a:t>
            </a:r>
          </a:p>
          <a:p>
            <a:r>
              <a:rPr lang="en-GB" sz="2800" b="1" dirty="0">
                <a:solidFill>
                  <a:schemeClr val="bg1"/>
                </a:solidFill>
                <a:latin typeface="Franklin Gothic Medium" panose="020B0603020102020204" pitchFamily="34" charset="0"/>
              </a:rPr>
              <a:t>Aim: </a:t>
            </a:r>
            <a:r>
              <a:rPr lang="en-GB" sz="2400" i="1" dirty="0">
                <a:solidFill>
                  <a:schemeClr val="bg1"/>
                </a:solidFill>
                <a:latin typeface="Franklin Gothic Medium" panose="020B0603020102020204" pitchFamily="34" charset="0"/>
              </a:rPr>
              <a:t>to deploy the system and train the system end users.</a:t>
            </a:r>
          </a:p>
        </p:txBody>
      </p:sp>
      <p:pic>
        <p:nvPicPr>
          <p:cNvPr id="31" name="Picture 30">
            <a:extLst>
              <a:ext uri="{FF2B5EF4-FFF2-40B4-BE49-F238E27FC236}">
                <a16:creationId xmlns:a16="http://schemas.microsoft.com/office/drawing/2014/main" id="{5F9D470D-98C8-6744-8357-9A9B6CE7C529}"/>
              </a:ext>
            </a:extLst>
          </p:cNvPr>
          <p:cNvPicPr>
            <a:picLocks noChangeAspect="1"/>
          </p:cNvPicPr>
          <p:nvPr/>
        </p:nvPicPr>
        <p:blipFill>
          <a:blip r:embed="rId5"/>
          <a:stretch>
            <a:fillRect/>
          </a:stretch>
        </p:blipFill>
        <p:spPr>
          <a:xfrm>
            <a:off x="7625251" y="3525065"/>
            <a:ext cx="2410229" cy="2410229"/>
          </a:xfrm>
          <a:prstGeom prst="rect">
            <a:avLst/>
          </a:prstGeom>
        </p:spPr>
      </p:pic>
      <p:sp>
        <p:nvSpPr>
          <p:cNvPr id="29" name="Right Arrow 28">
            <a:extLst>
              <a:ext uri="{FF2B5EF4-FFF2-40B4-BE49-F238E27FC236}">
                <a16:creationId xmlns:a16="http://schemas.microsoft.com/office/drawing/2014/main" id="{3855ECBC-C133-2B4A-AF1A-F84905A3D08A}"/>
              </a:ext>
            </a:extLst>
          </p:cNvPr>
          <p:cNvSpPr/>
          <p:nvPr/>
        </p:nvSpPr>
        <p:spPr>
          <a:xfrm rot="16200000" flipH="1">
            <a:off x="2538881" y="197019"/>
            <a:ext cx="13594082" cy="11815217"/>
          </a:xfrm>
          <a:prstGeom prst="rightArrow">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solidFill>
                <a:srgbClr val="EC1F26"/>
              </a:solidFill>
            </a:endParaRPr>
          </a:p>
        </p:txBody>
      </p:sp>
      <p:sp>
        <p:nvSpPr>
          <p:cNvPr id="30" name="TextBox 29">
            <a:extLst>
              <a:ext uri="{FF2B5EF4-FFF2-40B4-BE49-F238E27FC236}">
                <a16:creationId xmlns:a16="http://schemas.microsoft.com/office/drawing/2014/main" id="{7D95EA1D-B2A0-464B-B983-6C4EA6D651E1}"/>
              </a:ext>
            </a:extLst>
          </p:cNvPr>
          <p:cNvSpPr txBox="1"/>
          <p:nvPr/>
        </p:nvSpPr>
        <p:spPr>
          <a:xfrm>
            <a:off x="6816274" y="1376229"/>
            <a:ext cx="5366681" cy="2739211"/>
          </a:xfrm>
          <a:prstGeom prst="rect">
            <a:avLst/>
          </a:prstGeom>
          <a:noFill/>
        </p:spPr>
        <p:txBody>
          <a:bodyPr wrap="square" rtlCol="0">
            <a:spAutoFit/>
          </a:bodyPr>
          <a:lstStyle/>
          <a:p>
            <a:r>
              <a:rPr lang="en-US" sz="4000" b="1" dirty="0">
                <a:latin typeface="Franklin Gothic Medium" panose="020B0603020102020204" pitchFamily="34" charset="0"/>
              </a:rPr>
              <a:t>Estimation techniques:</a:t>
            </a:r>
          </a:p>
          <a:p>
            <a:pPr marL="285750" indent="-285750">
              <a:buFont typeface="Arial" panose="020B0604020202020204" pitchFamily="34" charset="0"/>
              <a:buChar char="•"/>
            </a:pPr>
            <a:r>
              <a:rPr lang="en-GB" sz="2400" i="1" dirty="0">
                <a:solidFill>
                  <a:srgbClr val="EC1F26"/>
                </a:solidFill>
                <a:latin typeface="Franklin Gothic Medium" panose="020B0603020102020204" pitchFamily="34" charset="0"/>
              </a:rPr>
              <a:t>Delphi Technique</a:t>
            </a:r>
          </a:p>
          <a:p>
            <a:pPr marL="285750" indent="-285750">
              <a:buFont typeface="Arial" panose="020B0604020202020204" pitchFamily="34" charset="0"/>
              <a:buChar char="•"/>
            </a:pPr>
            <a:r>
              <a:rPr lang="en-GB" sz="2400" i="1" dirty="0">
                <a:solidFill>
                  <a:srgbClr val="EC1F26"/>
                </a:solidFill>
                <a:latin typeface="Franklin Gothic Medium" panose="020B0603020102020204" pitchFamily="34" charset="0"/>
              </a:rPr>
              <a:t>Work Breakdown Structure (WBS)</a:t>
            </a:r>
          </a:p>
          <a:p>
            <a:pPr marL="285750" indent="-285750">
              <a:buFont typeface="Arial" panose="020B0604020202020204" pitchFamily="34" charset="0"/>
              <a:buChar char="•"/>
            </a:pPr>
            <a:r>
              <a:rPr lang="en-GB" sz="2400" i="1" dirty="0">
                <a:solidFill>
                  <a:srgbClr val="EC1F26"/>
                </a:solidFill>
                <a:latin typeface="Franklin Gothic Medium" panose="020B0603020102020204" pitchFamily="34" charset="0"/>
              </a:rPr>
              <a:t>Three Point Estimation</a:t>
            </a:r>
          </a:p>
          <a:p>
            <a:pPr marL="285750" indent="-285750">
              <a:buFont typeface="Arial" panose="020B0604020202020204" pitchFamily="34" charset="0"/>
              <a:buChar char="•"/>
            </a:pPr>
            <a:r>
              <a:rPr lang="en-GB" sz="2400" i="1" dirty="0">
                <a:solidFill>
                  <a:srgbClr val="EC1F26"/>
                </a:solidFill>
                <a:latin typeface="Franklin Gothic Medium" panose="020B0603020102020204" pitchFamily="34" charset="0"/>
              </a:rPr>
              <a:t>Functional Point Method</a:t>
            </a:r>
          </a:p>
          <a:p>
            <a:pPr marL="285750" indent="-285750">
              <a:buFont typeface="Arial" panose="020B0604020202020204" pitchFamily="34" charset="0"/>
              <a:buChar char="•"/>
            </a:pPr>
            <a:endParaRPr lang="en-US" sz="3600" i="1" dirty="0">
              <a:solidFill>
                <a:srgbClr val="EC1F26"/>
              </a:solidFill>
              <a:latin typeface="Franklin Gothic Medium" panose="020B0603020102020204" pitchFamily="34" charset="0"/>
            </a:endParaRPr>
          </a:p>
        </p:txBody>
      </p:sp>
    </p:spTree>
    <p:extLst>
      <p:ext uri="{BB962C8B-B14F-4D97-AF65-F5344CB8AC3E}">
        <p14:creationId xmlns:p14="http://schemas.microsoft.com/office/powerpoint/2010/main" val="49963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1+#ppt_w/2"/>
                                          </p:val>
                                        </p:tav>
                                        <p:tav tm="100000">
                                          <p:val>
                                            <p:strVal val="#ppt_x"/>
                                          </p:val>
                                        </p:tav>
                                      </p:tavLst>
                                    </p:anim>
                                    <p:anim calcmode="lin" valueType="num">
                                      <p:cBhvr additive="base">
                                        <p:cTn id="12" dur="10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0-#ppt_w/2"/>
                                          </p:val>
                                        </p:tav>
                                        <p:tav tm="100000">
                                          <p:val>
                                            <p:strVal val="#ppt_x"/>
                                          </p:val>
                                        </p:tav>
                                      </p:tavLst>
                                    </p:anim>
                                    <p:anim calcmode="lin" valueType="num">
                                      <p:cBhvr additive="base">
                                        <p:cTn id="16" dur="1000" fill="hold"/>
                                        <p:tgtEl>
                                          <p:spTgt spid="24"/>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1000" fill="hold"/>
                                        <p:tgtEl>
                                          <p:spTgt spid="29"/>
                                        </p:tgtEl>
                                        <p:attrNameLst>
                                          <p:attrName>ppt_x</p:attrName>
                                        </p:attrNameLst>
                                      </p:cBhvr>
                                      <p:tavLst>
                                        <p:tav tm="0">
                                          <p:val>
                                            <p:strVal val="#ppt_x"/>
                                          </p:val>
                                        </p:tav>
                                        <p:tav tm="100000">
                                          <p:val>
                                            <p:strVal val="#ppt_x"/>
                                          </p:val>
                                        </p:tav>
                                      </p:tavLst>
                                    </p:anim>
                                    <p:anim calcmode="lin" valueType="num">
                                      <p:cBhvr additive="base">
                                        <p:cTn id="32" dur="1000" fill="hold"/>
                                        <p:tgtEl>
                                          <p:spTgt spid="29"/>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1000" fill="hold"/>
                                        <p:tgtEl>
                                          <p:spTgt spid="30"/>
                                        </p:tgtEl>
                                        <p:attrNameLst>
                                          <p:attrName>ppt_x</p:attrName>
                                        </p:attrNameLst>
                                      </p:cBhvr>
                                      <p:tavLst>
                                        <p:tav tm="0">
                                          <p:val>
                                            <p:strVal val="#ppt_x"/>
                                          </p:val>
                                        </p:tav>
                                        <p:tav tm="100000">
                                          <p:val>
                                            <p:strVal val="#ppt_x"/>
                                          </p:val>
                                        </p:tav>
                                      </p:tavLst>
                                    </p:anim>
                                    <p:anim calcmode="lin" valueType="num">
                                      <p:cBhvr additive="base">
                                        <p:cTn id="36" dur="10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animBg="1"/>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70B8B4-0D36-584F-A801-9C12DB68A5AE}"/>
              </a:ext>
            </a:extLst>
          </p:cNvPr>
          <p:cNvSpPr/>
          <p:nvPr/>
        </p:nvSpPr>
        <p:spPr>
          <a:xfrm>
            <a:off x="976312" y="1231564"/>
            <a:ext cx="5514975" cy="923330"/>
          </a:xfrm>
          <a:prstGeom prst="rect">
            <a:avLst/>
          </a:prstGeom>
        </p:spPr>
        <p:txBody>
          <a:bodyPr wrap="square">
            <a:spAutoFit/>
          </a:bodyPr>
          <a:lstStyle/>
          <a:p>
            <a:r>
              <a:rPr lang="en-US" sz="5400" b="1" dirty="0">
                <a:solidFill>
                  <a:schemeClr val="bg1"/>
                </a:solidFill>
                <a:latin typeface="Franklin Gothic Medium" panose="020B0603020102020204" pitchFamily="34" charset="0"/>
              </a:rPr>
              <a:t>Estimation</a:t>
            </a:r>
            <a:endParaRPr lang="en-GB" sz="5400" b="1" dirty="0">
              <a:solidFill>
                <a:schemeClr val="bg1"/>
              </a:solidFill>
              <a:latin typeface="Franklin Gothic Medium" panose="020B0603020102020204" pitchFamily="34" charset="0"/>
            </a:endParaRPr>
          </a:p>
        </p:txBody>
      </p:sp>
      <p:sp>
        <p:nvSpPr>
          <p:cNvPr id="5" name="TextBox 4">
            <a:extLst>
              <a:ext uri="{FF2B5EF4-FFF2-40B4-BE49-F238E27FC236}">
                <a16:creationId xmlns:a16="http://schemas.microsoft.com/office/drawing/2014/main" id="{85C1BC6B-43E9-BB41-9C5B-DB00B8BEA143}"/>
              </a:ext>
            </a:extLst>
          </p:cNvPr>
          <p:cNvSpPr txBox="1"/>
          <p:nvPr/>
        </p:nvSpPr>
        <p:spPr>
          <a:xfrm>
            <a:off x="1444255" y="2154894"/>
            <a:ext cx="5210725" cy="3108543"/>
          </a:xfrm>
          <a:prstGeom prst="rect">
            <a:avLst/>
          </a:prstGeom>
          <a:noFill/>
        </p:spPr>
        <p:txBody>
          <a:bodyPr wrap="square" rtlCol="0">
            <a:spAutoFit/>
          </a:bodyPr>
          <a:lstStyle/>
          <a:p>
            <a:r>
              <a:rPr lang="en-GB" sz="2400" i="1" dirty="0">
                <a:solidFill>
                  <a:schemeClr val="bg1"/>
                </a:solidFill>
                <a:latin typeface="Franklin Gothic Medium" panose="020B0603020102020204" pitchFamily="34" charset="0"/>
              </a:rPr>
              <a:t>is prediction to determine how much effort and time it would take to complete a defined task.</a:t>
            </a:r>
          </a:p>
          <a:p>
            <a:endParaRPr lang="en-GB" sz="2400" i="1" dirty="0">
              <a:solidFill>
                <a:schemeClr val="bg1"/>
              </a:solidFill>
              <a:latin typeface="Franklin Gothic Medium" panose="020B0603020102020204" pitchFamily="34" charset="0"/>
            </a:endParaRPr>
          </a:p>
          <a:p>
            <a:r>
              <a:rPr lang="en-GB" sz="2400" i="1" dirty="0">
                <a:solidFill>
                  <a:schemeClr val="bg1"/>
                </a:solidFill>
                <a:latin typeface="Franklin Gothic Medium" panose="020B0603020102020204" pitchFamily="34" charset="0"/>
              </a:rPr>
              <a:t>Evaluation phase of the SDLC is the post-implementation review. </a:t>
            </a:r>
          </a:p>
          <a:p>
            <a:r>
              <a:rPr lang="en-GB" sz="2800" b="1" dirty="0">
                <a:solidFill>
                  <a:schemeClr val="bg1"/>
                </a:solidFill>
                <a:latin typeface="Franklin Gothic Medium" panose="020B0603020102020204" pitchFamily="34" charset="0"/>
              </a:rPr>
              <a:t>Aim: </a:t>
            </a:r>
            <a:r>
              <a:rPr lang="en-GB" sz="2400" i="1" dirty="0">
                <a:solidFill>
                  <a:schemeClr val="bg1"/>
                </a:solidFill>
                <a:latin typeface="Franklin Gothic Medium" panose="020B0603020102020204" pitchFamily="34" charset="0"/>
              </a:rPr>
              <a:t>to deploy the system and train the system end users.</a:t>
            </a:r>
          </a:p>
        </p:txBody>
      </p:sp>
      <p:sp>
        <p:nvSpPr>
          <p:cNvPr id="18" name="Right Arrow 17">
            <a:extLst>
              <a:ext uri="{FF2B5EF4-FFF2-40B4-BE49-F238E27FC236}">
                <a16:creationId xmlns:a16="http://schemas.microsoft.com/office/drawing/2014/main" id="{566B0120-5D2E-3B44-AA5D-22CEE9FEF5DF}"/>
              </a:ext>
            </a:extLst>
          </p:cNvPr>
          <p:cNvSpPr/>
          <p:nvPr/>
        </p:nvSpPr>
        <p:spPr>
          <a:xfrm rot="16200000" flipH="1">
            <a:off x="2538881" y="197019"/>
            <a:ext cx="13594082" cy="11815217"/>
          </a:xfrm>
          <a:prstGeom prst="rightArrow">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solidFill>
                <a:srgbClr val="EC1F26"/>
              </a:solidFill>
            </a:endParaRPr>
          </a:p>
        </p:txBody>
      </p:sp>
      <p:sp>
        <p:nvSpPr>
          <p:cNvPr id="19" name="TextBox 18">
            <a:extLst>
              <a:ext uri="{FF2B5EF4-FFF2-40B4-BE49-F238E27FC236}">
                <a16:creationId xmlns:a16="http://schemas.microsoft.com/office/drawing/2014/main" id="{02B11BF7-ACD6-2F42-B8F7-7703922CA7B4}"/>
              </a:ext>
            </a:extLst>
          </p:cNvPr>
          <p:cNvSpPr txBox="1"/>
          <p:nvPr/>
        </p:nvSpPr>
        <p:spPr>
          <a:xfrm>
            <a:off x="6816274" y="1376229"/>
            <a:ext cx="5366681" cy="2739211"/>
          </a:xfrm>
          <a:prstGeom prst="rect">
            <a:avLst/>
          </a:prstGeom>
          <a:noFill/>
        </p:spPr>
        <p:txBody>
          <a:bodyPr wrap="square" rtlCol="0">
            <a:spAutoFit/>
          </a:bodyPr>
          <a:lstStyle/>
          <a:p>
            <a:r>
              <a:rPr lang="en-US" sz="4000" b="1" dirty="0">
                <a:latin typeface="Franklin Gothic Medium" panose="020B0603020102020204" pitchFamily="34" charset="0"/>
              </a:rPr>
              <a:t>Estimation techniques:</a:t>
            </a:r>
          </a:p>
          <a:p>
            <a:pPr marL="285750" indent="-285750">
              <a:buFont typeface="Arial" panose="020B0604020202020204" pitchFamily="34" charset="0"/>
              <a:buChar char="•"/>
            </a:pPr>
            <a:r>
              <a:rPr lang="en-GB" sz="2400" i="1" dirty="0">
                <a:solidFill>
                  <a:srgbClr val="EC1F26"/>
                </a:solidFill>
                <a:latin typeface="Franklin Gothic Medium" panose="020B0603020102020204" pitchFamily="34" charset="0"/>
              </a:rPr>
              <a:t>Delphi Technique</a:t>
            </a:r>
          </a:p>
          <a:p>
            <a:pPr marL="285750" indent="-285750">
              <a:buFont typeface="Arial" panose="020B0604020202020204" pitchFamily="34" charset="0"/>
              <a:buChar char="•"/>
            </a:pPr>
            <a:r>
              <a:rPr lang="en-GB" sz="2400" i="1" dirty="0">
                <a:solidFill>
                  <a:srgbClr val="EC1F26"/>
                </a:solidFill>
                <a:latin typeface="Franklin Gothic Medium" panose="020B0603020102020204" pitchFamily="34" charset="0"/>
              </a:rPr>
              <a:t>Work Breakdown Structure (WBS)</a:t>
            </a:r>
          </a:p>
          <a:p>
            <a:pPr marL="285750" indent="-285750">
              <a:buFont typeface="Arial" panose="020B0604020202020204" pitchFamily="34" charset="0"/>
              <a:buChar char="•"/>
            </a:pPr>
            <a:r>
              <a:rPr lang="en-GB" sz="2400" i="1" dirty="0">
                <a:solidFill>
                  <a:srgbClr val="EC1F26"/>
                </a:solidFill>
                <a:latin typeface="Franklin Gothic Medium" panose="020B0603020102020204" pitchFamily="34" charset="0"/>
              </a:rPr>
              <a:t>Three Point Estimation</a:t>
            </a:r>
          </a:p>
          <a:p>
            <a:pPr marL="285750" indent="-285750">
              <a:buFont typeface="Arial" panose="020B0604020202020204" pitchFamily="34" charset="0"/>
              <a:buChar char="•"/>
            </a:pPr>
            <a:r>
              <a:rPr lang="en-GB" sz="2400" i="1" dirty="0">
                <a:solidFill>
                  <a:srgbClr val="EC1F26"/>
                </a:solidFill>
                <a:latin typeface="Franklin Gothic Medium" panose="020B0603020102020204" pitchFamily="34" charset="0"/>
              </a:rPr>
              <a:t>Functional Point Method</a:t>
            </a:r>
          </a:p>
          <a:p>
            <a:pPr marL="285750" indent="-285750">
              <a:buFont typeface="Arial" panose="020B0604020202020204" pitchFamily="34" charset="0"/>
              <a:buChar char="•"/>
            </a:pPr>
            <a:endParaRPr lang="en-US" sz="3600" i="1" dirty="0">
              <a:solidFill>
                <a:srgbClr val="EC1F26"/>
              </a:solidFill>
              <a:latin typeface="Franklin Gothic Medium" panose="020B0603020102020204" pitchFamily="34" charset="0"/>
            </a:endParaRPr>
          </a:p>
        </p:txBody>
      </p:sp>
      <p:sp>
        <p:nvSpPr>
          <p:cNvPr id="20" name="Right Arrow 19">
            <a:extLst>
              <a:ext uri="{FF2B5EF4-FFF2-40B4-BE49-F238E27FC236}">
                <a16:creationId xmlns:a16="http://schemas.microsoft.com/office/drawing/2014/main" id="{6A76E712-1782-6B4E-9BF9-98315FDF41B6}"/>
              </a:ext>
            </a:extLst>
          </p:cNvPr>
          <p:cNvSpPr/>
          <p:nvPr/>
        </p:nvSpPr>
        <p:spPr>
          <a:xfrm>
            <a:off x="-171902" y="339379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1" name="Right Arrow 20">
            <a:extLst>
              <a:ext uri="{FF2B5EF4-FFF2-40B4-BE49-F238E27FC236}">
                <a16:creationId xmlns:a16="http://schemas.microsoft.com/office/drawing/2014/main" id="{9C8F2E24-A2AD-C84E-A2E0-0B9880A8BC13}"/>
              </a:ext>
            </a:extLst>
          </p:cNvPr>
          <p:cNvSpPr/>
          <p:nvPr/>
        </p:nvSpPr>
        <p:spPr>
          <a:xfrm>
            <a:off x="-171902" y="-1209497"/>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22" name="Right Arrow 21">
            <a:extLst>
              <a:ext uri="{FF2B5EF4-FFF2-40B4-BE49-F238E27FC236}">
                <a16:creationId xmlns:a16="http://schemas.microsoft.com/office/drawing/2014/main" id="{8A3708B6-8435-1649-AB9E-F294EC25E715}"/>
              </a:ext>
            </a:extLst>
          </p:cNvPr>
          <p:cNvSpPr/>
          <p:nvPr/>
        </p:nvSpPr>
        <p:spPr>
          <a:xfrm rot="10800000">
            <a:off x="-1562099" y="1003232"/>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i="1" dirty="0"/>
          </a:p>
        </p:txBody>
      </p:sp>
      <p:sp>
        <p:nvSpPr>
          <p:cNvPr id="23" name="Rectangle 22">
            <a:extLst>
              <a:ext uri="{FF2B5EF4-FFF2-40B4-BE49-F238E27FC236}">
                <a16:creationId xmlns:a16="http://schemas.microsoft.com/office/drawing/2014/main" id="{3B82D10A-4BA6-0846-AFDB-29F3FDC24C40}"/>
              </a:ext>
            </a:extLst>
          </p:cNvPr>
          <p:cNvSpPr/>
          <p:nvPr/>
        </p:nvSpPr>
        <p:spPr>
          <a:xfrm>
            <a:off x="3521062" y="492959"/>
            <a:ext cx="6014960"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What is a Budget?</a:t>
            </a:r>
          </a:p>
        </p:txBody>
      </p:sp>
      <p:sp>
        <p:nvSpPr>
          <p:cNvPr id="24" name="TextBox 23">
            <a:extLst>
              <a:ext uri="{FF2B5EF4-FFF2-40B4-BE49-F238E27FC236}">
                <a16:creationId xmlns:a16="http://schemas.microsoft.com/office/drawing/2014/main" id="{4F4BC238-5741-224F-92DC-41806356E295}"/>
              </a:ext>
            </a:extLst>
          </p:cNvPr>
          <p:cNvSpPr txBox="1"/>
          <p:nvPr/>
        </p:nvSpPr>
        <p:spPr>
          <a:xfrm>
            <a:off x="276284" y="1403342"/>
            <a:ext cx="11915716" cy="523220"/>
          </a:xfrm>
          <a:prstGeom prst="rect">
            <a:avLst/>
          </a:prstGeom>
          <a:noFill/>
        </p:spPr>
        <p:txBody>
          <a:bodyPr wrap="square" rtlCol="0">
            <a:spAutoFit/>
          </a:bodyPr>
          <a:lstStyle/>
          <a:p>
            <a:pPr algn="ctr"/>
            <a:r>
              <a:rPr lang="en-UA" sz="2800" dirty="0">
                <a:solidFill>
                  <a:schemeClr val="bg1"/>
                </a:solidFill>
                <a:latin typeface="Franklin Gothic Medium" panose="020B0603020102020204" pitchFamily="34" charset="0"/>
              </a:rPr>
              <a:t>Really? Do we need to say about it?</a:t>
            </a:r>
          </a:p>
        </p:txBody>
      </p:sp>
      <p:sp>
        <p:nvSpPr>
          <p:cNvPr id="25" name="TextBox 24">
            <a:extLst>
              <a:ext uri="{FF2B5EF4-FFF2-40B4-BE49-F238E27FC236}">
                <a16:creationId xmlns:a16="http://schemas.microsoft.com/office/drawing/2014/main" id="{BE43188D-6281-4B43-AD3F-96D302F0C1A1}"/>
              </a:ext>
            </a:extLst>
          </p:cNvPr>
          <p:cNvSpPr txBox="1"/>
          <p:nvPr/>
        </p:nvSpPr>
        <p:spPr>
          <a:xfrm>
            <a:off x="1598705" y="2212157"/>
            <a:ext cx="4892582" cy="2554545"/>
          </a:xfrm>
          <a:prstGeom prst="rect">
            <a:avLst/>
          </a:prstGeom>
          <a:noFill/>
        </p:spPr>
        <p:txBody>
          <a:bodyPr wrap="square" rtlCol="0">
            <a:spAutoFit/>
          </a:bodyPr>
          <a:lstStyle/>
          <a:p>
            <a:r>
              <a:rPr lang="en-GB" sz="3200" i="1" dirty="0">
                <a:solidFill>
                  <a:schemeClr val="bg1"/>
                </a:solidFill>
                <a:latin typeface="Franklin Gothic Medium" panose="020B0603020102020204" pitchFamily="34" charset="0"/>
              </a:rPr>
              <a:t>A project budget is </a:t>
            </a:r>
            <a:r>
              <a:rPr lang="en-GB" sz="3200" b="1" i="1" dirty="0">
                <a:solidFill>
                  <a:schemeClr val="bg1"/>
                </a:solidFill>
                <a:latin typeface="Franklin Gothic Medium" panose="020B0603020102020204" pitchFamily="34" charset="0"/>
              </a:rPr>
              <a:t>the total sum of money allocated for the particular purpose of the project for a specific period of time</a:t>
            </a:r>
            <a:r>
              <a:rPr lang="en-GB" sz="3200" i="1" dirty="0">
                <a:solidFill>
                  <a:schemeClr val="bg1"/>
                </a:solidFill>
                <a:latin typeface="Franklin Gothic Medium" panose="020B0603020102020204" pitchFamily="34" charset="0"/>
              </a:rPr>
              <a:t>.</a:t>
            </a:r>
            <a:endParaRPr lang="en-UA" sz="3200" i="1" dirty="0">
              <a:solidFill>
                <a:schemeClr val="bg1"/>
              </a:solidFill>
              <a:latin typeface="Franklin Gothic Medium" panose="020B0603020102020204" pitchFamily="34" charset="0"/>
            </a:endParaRPr>
          </a:p>
        </p:txBody>
      </p:sp>
      <p:sp>
        <p:nvSpPr>
          <p:cNvPr id="26" name="TextBox 25">
            <a:extLst>
              <a:ext uri="{FF2B5EF4-FFF2-40B4-BE49-F238E27FC236}">
                <a16:creationId xmlns:a16="http://schemas.microsoft.com/office/drawing/2014/main" id="{1BDF18A7-96BA-EC45-97CB-47C1CDC17EA6}"/>
              </a:ext>
            </a:extLst>
          </p:cNvPr>
          <p:cNvSpPr txBox="1"/>
          <p:nvPr/>
        </p:nvSpPr>
        <p:spPr>
          <a:xfrm>
            <a:off x="5764163" y="1842825"/>
            <a:ext cx="1057275" cy="369332"/>
          </a:xfrm>
          <a:prstGeom prst="rect">
            <a:avLst/>
          </a:prstGeom>
          <a:noFill/>
        </p:spPr>
        <p:txBody>
          <a:bodyPr wrap="square" rtlCol="0">
            <a:spAutoFit/>
          </a:bodyPr>
          <a:lstStyle/>
          <a:p>
            <a:r>
              <a:rPr lang="en-UA" b="1" dirty="0">
                <a:solidFill>
                  <a:schemeClr val="bg1"/>
                </a:solidFill>
                <a:latin typeface="Franklin Gothic Medium" panose="020B0603020102020204" pitchFamily="34" charset="0"/>
              </a:rPr>
              <a:t>Okaaaay</a:t>
            </a:r>
          </a:p>
        </p:txBody>
      </p:sp>
      <p:pic>
        <p:nvPicPr>
          <p:cNvPr id="27" name="Picture 2" descr="SOOOOO HOW MUCH IS THIS PROJECT GOING TO COST... ...ONE BILLION DOLLARS! -  Dr Evil Austin Powers | Make a Meme">
            <a:extLst>
              <a:ext uri="{FF2B5EF4-FFF2-40B4-BE49-F238E27FC236}">
                <a16:creationId xmlns:a16="http://schemas.microsoft.com/office/drawing/2014/main" id="{EDEC0F32-9D3D-4E45-B835-E401F17C4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274" y="1961680"/>
            <a:ext cx="4930295" cy="328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68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0-#ppt_w/2"/>
                                          </p:val>
                                        </p:tav>
                                        <p:tav tm="100000">
                                          <p:val>
                                            <p:strVal val="#ppt_x"/>
                                          </p:val>
                                        </p:tav>
                                      </p:tavLst>
                                    </p:anim>
                                    <p:anim calcmode="lin" valueType="num">
                                      <p:cBhvr additive="base">
                                        <p:cTn id="16" dur="1000" fill="hold"/>
                                        <p:tgtEl>
                                          <p:spTgt spid="2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300"/>
                                  </p:stCondLst>
                                  <p:childTnLst>
                                    <p:set>
                                      <p:cBhvr>
                                        <p:cTn id="24" dur="1" fill="hold">
                                          <p:stCondLst>
                                            <p:cond delay="0"/>
                                          </p:stCondLst>
                                        </p:cTn>
                                        <p:tgtEl>
                                          <p:spTgt spid="24"/>
                                        </p:tgtEl>
                                        <p:attrNameLst>
                                          <p:attrName>style.visibility</p:attrName>
                                        </p:attrNameLst>
                                      </p:cBhvr>
                                      <p:to>
                                        <p:strVal val="visible"/>
                                      </p:to>
                                    </p:set>
                                    <p:anim calcmode="lin" valueType="num">
                                      <p:cBhvr>
                                        <p:cTn id="25" dur="300" fill="hold"/>
                                        <p:tgtEl>
                                          <p:spTgt spid="24"/>
                                        </p:tgtEl>
                                        <p:attrNameLst>
                                          <p:attrName>ppt_w</p:attrName>
                                        </p:attrNameLst>
                                      </p:cBhvr>
                                      <p:tavLst>
                                        <p:tav tm="0">
                                          <p:val>
                                            <p:fltVal val="0"/>
                                          </p:val>
                                        </p:tav>
                                        <p:tav tm="100000">
                                          <p:val>
                                            <p:strVal val="#ppt_w"/>
                                          </p:val>
                                        </p:tav>
                                      </p:tavLst>
                                    </p:anim>
                                    <p:anim calcmode="lin" valueType="num">
                                      <p:cBhvr>
                                        <p:cTn id="26" dur="300" fill="hold"/>
                                        <p:tgtEl>
                                          <p:spTgt spid="24"/>
                                        </p:tgtEl>
                                        <p:attrNameLst>
                                          <p:attrName>ppt_h</p:attrName>
                                        </p:attrNameLst>
                                      </p:cBhvr>
                                      <p:tavLst>
                                        <p:tav tm="0">
                                          <p:val>
                                            <p:fltVal val="0"/>
                                          </p:val>
                                        </p:tav>
                                        <p:tav tm="100000">
                                          <p:val>
                                            <p:strVal val="#ppt_h"/>
                                          </p:val>
                                        </p:tav>
                                      </p:tavLst>
                                    </p:anim>
                                    <p:animEffect transition="in" filter="fade">
                                      <p:cBhvr>
                                        <p:cTn id="27" dur="3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6"/>
                                        </p:tgtEl>
                                      </p:cBhvr>
                                    </p:animEffect>
                                    <p:set>
                                      <p:cBhvr>
                                        <p:cTn id="37" dur="1" fill="hold">
                                          <p:stCondLst>
                                            <p:cond delay="499"/>
                                          </p:stCondLst>
                                        </p:cTn>
                                        <p:tgtEl>
                                          <p:spTgt spid="2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par>
                          <p:cTn id="45" fill="hold">
                            <p:stCondLst>
                              <p:cond delay="1000"/>
                            </p:stCondLst>
                            <p:childTnLst>
                              <p:par>
                                <p:cTn id="46" presetID="5" presetClass="entr" presetSubtype="1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checkerboard(across)">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p:bldP spid="24" grpId="1"/>
      <p:bldP spid="25" grpId="0"/>
      <p:bldP spid="26" grpId="0"/>
      <p:bldP spid="26"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4F1230-A298-DD4F-AF39-6454B80FD1BF}"/>
              </a:ext>
            </a:extLst>
          </p:cNvPr>
          <p:cNvSpPr/>
          <p:nvPr/>
        </p:nvSpPr>
        <p:spPr>
          <a:xfrm>
            <a:off x="3521062" y="492959"/>
            <a:ext cx="6014960"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What is a Budget?</a:t>
            </a:r>
          </a:p>
        </p:txBody>
      </p:sp>
      <p:sp>
        <p:nvSpPr>
          <p:cNvPr id="27" name="TextBox 26">
            <a:extLst>
              <a:ext uri="{FF2B5EF4-FFF2-40B4-BE49-F238E27FC236}">
                <a16:creationId xmlns:a16="http://schemas.microsoft.com/office/drawing/2014/main" id="{4CDB6145-1054-7240-A4EC-C94B1CC42680}"/>
              </a:ext>
            </a:extLst>
          </p:cNvPr>
          <p:cNvSpPr txBox="1"/>
          <p:nvPr/>
        </p:nvSpPr>
        <p:spPr>
          <a:xfrm>
            <a:off x="1598705" y="2212157"/>
            <a:ext cx="4892582" cy="2554545"/>
          </a:xfrm>
          <a:prstGeom prst="rect">
            <a:avLst/>
          </a:prstGeom>
          <a:noFill/>
        </p:spPr>
        <p:txBody>
          <a:bodyPr wrap="square" rtlCol="0">
            <a:spAutoFit/>
          </a:bodyPr>
          <a:lstStyle/>
          <a:p>
            <a:r>
              <a:rPr lang="en-GB" sz="3200" i="1" dirty="0">
                <a:solidFill>
                  <a:schemeClr val="bg1"/>
                </a:solidFill>
                <a:latin typeface="Franklin Gothic Medium" panose="020B0603020102020204" pitchFamily="34" charset="0"/>
              </a:rPr>
              <a:t>A project budget is </a:t>
            </a:r>
            <a:r>
              <a:rPr lang="en-GB" sz="3200" b="1" i="1" dirty="0">
                <a:solidFill>
                  <a:schemeClr val="bg1"/>
                </a:solidFill>
                <a:latin typeface="Franklin Gothic Medium" panose="020B0603020102020204" pitchFamily="34" charset="0"/>
              </a:rPr>
              <a:t>the total sum of money allocated for the particular purpose of the project for a specific period of time</a:t>
            </a:r>
            <a:r>
              <a:rPr lang="en-GB" sz="3200" i="1" dirty="0">
                <a:solidFill>
                  <a:schemeClr val="bg1"/>
                </a:solidFill>
                <a:latin typeface="Franklin Gothic Medium" panose="020B0603020102020204" pitchFamily="34" charset="0"/>
              </a:rPr>
              <a:t>.</a:t>
            </a:r>
            <a:endParaRPr lang="en-UA" sz="3200" i="1" dirty="0">
              <a:solidFill>
                <a:schemeClr val="bg1"/>
              </a:solidFill>
              <a:latin typeface="Franklin Gothic Medium" panose="020B0603020102020204" pitchFamily="34" charset="0"/>
            </a:endParaRPr>
          </a:p>
        </p:txBody>
      </p:sp>
      <p:pic>
        <p:nvPicPr>
          <p:cNvPr id="28" name="Picture 2" descr="SOOOOO HOW MUCH IS THIS PROJECT GOING TO COST... ...ONE BILLION DOLLARS! -  Dr Evil Austin Powers | Make a Meme">
            <a:extLst>
              <a:ext uri="{FF2B5EF4-FFF2-40B4-BE49-F238E27FC236}">
                <a16:creationId xmlns:a16="http://schemas.microsoft.com/office/drawing/2014/main" id="{8A96AB2B-1BE0-5B46-905F-F0FB83CFB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274" y="1961680"/>
            <a:ext cx="4930295" cy="3286863"/>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8">
            <a:extLst>
              <a:ext uri="{FF2B5EF4-FFF2-40B4-BE49-F238E27FC236}">
                <a16:creationId xmlns:a16="http://schemas.microsoft.com/office/drawing/2014/main" id="{7850712E-C37B-1B47-8437-0429EC891085}"/>
              </a:ext>
            </a:extLst>
          </p:cNvPr>
          <p:cNvSpPr/>
          <p:nvPr/>
        </p:nvSpPr>
        <p:spPr>
          <a:xfrm>
            <a:off x="-81443" y="3424982"/>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30" name="Right Arrow 29">
            <a:extLst>
              <a:ext uri="{FF2B5EF4-FFF2-40B4-BE49-F238E27FC236}">
                <a16:creationId xmlns:a16="http://schemas.microsoft.com/office/drawing/2014/main" id="{AE2C19A7-5262-CD4F-971A-CD709CEFBA02}"/>
              </a:ext>
            </a:extLst>
          </p:cNvPr>
          <p:cNvSpPr/>
          <p:nvPr/>
        </p:nvSpPr>
        <p:spPr>
          <a:xfrm rot="10800000">
            <a:off x="-1442155" y="973855"/>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31" name="Right Arrow 30">
            <a:extLst>
              <a:ext uri="{FF2B5EF4-FFF2-40B4-BE49-F238E27FC236}">
                <a16:creationId xmlns:a16="http://schemas.microsoft.com/office/drawing/2014/main" id="{2E632E03-5129-3040-A7D8-280F9691C0AD}"/>
              </a:ext>
            </a:extLst>
          </p:cNvPr>
          <p:cNvSpPr/>
          <p:nvPr/>
        </p:nvSpPr>
        <p:spPr>
          <a:xfrm>
            <a:off x="-134470" y="-1242812"/>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solidFill>
                <a:schemeClr val="tx1"/>
              </a:solidFill>
            </a:endParaRPr>
          </a:p>
        </p:txBody>
      </p:sp>
      <p:graphicFrame>
        <p:nvGraphicFramePr>
          <p:cNvPr id="32" name="Table 14">
            <a:extLst>
              <a:ext uri="{FF2B5EF4-FFF2-40B4-BE49-F238E27FC236}">
                <a16:creationId xmlns:a16="http://schemas.microsoft.com/office/drawing/2014/main" id="{CDDD0F4D-5E21-884F-9877-893A128F79FF}"/>
              </a:ext>
            </a:extLst>
          </p:cNvPr>
          <p:cNvGraphicFramePr>
            <a:graphicFrameLocks noGrp="1"/>
          </p:cNvGraphicFramePr>
          <p:nvPr>
            <p:extLst>
              <p:ext uri="{D42A27DB-BD31-4B8C-83A1-F6EECF244321}">
                <p14:modId xmlns:p14="http://schemas.microsoft.com/office/powerpoint/2010/main" val="3400045702"/>
              </p:ext>
            </p:extLst>
          </p:nvPr>
        </p:nvGraphicFramePr>
        <p:xfrm>
          <a:off x="856655" y="610432"/>
          <a:ext cx="10365674" cy="5580127"/>
        </p:xfrm>
        <a:graphic>
          <a:graphicData uri="http://schemas.openxmlformats.org/drawingml/2006/table">
            <a:tbl>
              <a:tblPr bandRow="1">
                <a:tableStyleId>{5C22544A-7EE6-4342-B048-85BDC9FD1C3A}</a:tableStyleId>
              </a:tblPr>
              <a:tblGrid>
                <a:gridCol w="5182837">
                  <a:extLst>
                    <a:ext uri="{9D8B030D-6E8A-4147-A177-3AD203B41FA5}">
                      <a16:colId xmlns:a16="http://schemas.microsoft.com/office/drawing/2014/main" val="3520127764"/>
                    </a:ext>
                  </a:extLst>
                </a:gridCol>
                <a:gridCol w="5182837">
                  <a:extLst>
                    <a:ext uri="{9D8B030D-6E8A-4147-A177-3AD203B41FA5}">
                      <a16:colId xmlns:a16="http://schemas.microsoft.com/office/drawing/2014/main" val="2593160680"/>
                    </a:ext>
                  </a:extLst>
                </a:gridCol>
              </a:tblGrid>
              <a:tr h="797161">
                <a:tc>
                  <a:txBody>
                    <a:bodyPr/>
                    <a:lstStyle/>
                    <a:p>
                      <a:r>
                        <a:rPr lang="en-UA" sz="4000" b="1" dirty="0">
                          <a:solidFill>
                            <a:schemeClr val="bg1"/>
                          </a:solidFill>
                        </a:rPr>
                        <a:t>Total budget</a:t>
                      </a:r>
                    </a:p>
                  </a:txBody>
                  <a:tcPr>
                    <a:solidFill>
                      <a:srgbClr val="EC1F26"/>
                    </a:solidFill>
                  </a:tcPr>
                </a:tc>
                <a:tc>
                  <a:txBody>
                    <a:bodyPr/>
                    <a:lstStyle/>
                    <a:p>
                      <a:r>
                        <a:rPr lang="en-UA" sz="4000" b="1" i="0" u="none" strike="noStrike" kern="1200" dirty="0">
                          <a:solidFill>
                            <a:schemeClr val="bg1"/>
                          </a:solidFill>
                          <a:effectLst/>
                          <a:latin typeface="+mn-lt"/>
                          <a:ea typeface="+mn-ea"/>
                          <a:cs typeface="+mn-cs"/>
                        </a:rPr>
                        <a:t>$52,698</a:t>
                      </a:r>
                      <a:endParaRPr lang="en-UA" sz="4000" dirty="0">
                        <a:solidFill>
                          <a:schemeClr val="bg1"/>
                        </a:solidFill>
                      </a:endParaRPr>
                    </a:p>
                  </a:txBody>
                  <a:tcPr>
                    <a:solidFill>
                      <a:srgbClr val="EC1F26"/>
                    </a:solidFill>
                  </a:tcPr>
                </a:tc>
                <a:extLst>
                  <a:ext uri="{0D108BD9-81ED-4DB2-BD59-A6C34878D82A}">
                    <a16:rowId xmlns:a16="http://schemas.microsoft.com/office/drawing/2014/main" val="1941540074"/>
                  </a:ext>
                </a:extLst>
              </a:tr>
              <a:tr h="797161">
                <a:tc>
                  <a:txBody>
                    <a:bodyPr/>
                    <a:lstStyle/>
                    <a:p>
                      <a:pPr lvl="0" algn="l"/>
                      <a:r>
                        <a:rPr lang="en-UA" sz="2400" b="1" dirty="0">
                          <a:solidFill>
                            <a:schemeClr val="tx1">
                              <a:lumMod val="95000"/>
                              <a:lumOff val="5000"/>
                            </a:schemeClr>
                          </a:solidFill>
                        </a:rPr>
                        <a:t>Backend</a:t>
                      </a:r>
                    </a:p>
                  </a:txBody>
                  <a:tcPr anchor="ctr">
                    <a:solidFill>
                      <a:schemeClr val="bg1">
                        <a:lumMod val="95000"/>
                      </a:schemeClr>
                    </a:solidFill>
                  </a:tcPr>
                </a:tc>
                <a:tc>
                  <a:txBody>
                    <a:bodyPr/>
                    <a:lstStyle/>
                    <a:p>
                      <a:pPr lvl="0" algn="l"/>
                      <a:r>
                        <a:rPr lang="en-UA" sz="2400" b="1" i="0" u="none" strike="noStrike" kern="1200" dirty="0">
                          <a:solidFill>
                            <a:schemeClr val="tx1">
                              <a:lumMod val="95000"/>
                              <a:lumOff val="5000"/>
                            </a:schemeClr>
                          </a:solidFill>
                          <a:effectLst/>
                          <a:latin typeface="+mn-lt"/>
                          <a:ea typeface="+mn-ea"/>
                          <a:cs typeface="+mn-cs"/>
                        </a:rPr>
                        <a:t>$20,108</a:t>
                      </a:r>
                      <a:endParaRPr lang="en-UA" sz="2400" b="1" dirty="0">
                        <a:solidFill>
                          <a:schemeClr val="tx1">
                            <a:lumMod val="95000"/>
                            <a:lumOff val="5000"/>
                          </a:schemeClr>
                        </a:solidFill>
                      </a:endParaRPr>
                    </a:p>
                  </a:txBody>
                  <a:tcPr anchor="ctr">
                    <a:solidFill>
                      <a:schemeClr val="bg1">
                        <a:lumMod val="95000"/>
                      </a:schemeClr>
                    </a:solidFill>
                  </a:tcPr>
                </a:tc>
                <a:extLst>
                  <a:ext uri="{0D108BD9-81ED-4DB2-BD59-A6C34878D82A}">
                    <a16:rowId xmlns:a16="http://schemas.microsoft.com/office/drawing/2014/main" val="499304676"/>
                  </a:ext>
                </a:extLst>
              </a:tr>
              <a:tr h="797161">
                <a:tc>
                  <a:txBody>
                    <a:bodyPr/>
                    <a:lstStyle/>
                    <a:p>
                      <a:pPr lvl="0" algn="l"/>
                      <a:r>
                        <a:rPr lang="en-UA" sz="2400" b="1" dirty="0">
                          <a:solidFill>
                            <a:schemeClr val="bg1"/>
                          </a:solidFill>
                        </a:rPr>
                        <a:t>Frontend</a:t>
                      </a:r>
                    </a:p>
                  </a:txBody>
                  <a:tcPr anchor="ctr">
                    <a:solidFill>
                      <a:srgbClr val="EC1F26"/>
                    </a:solidFill>
                  </a:tcPr>
                </a:tc>
                <a:tc>
                  <a:txBody>
                    <a:bodyPr/>
                    <a:lstStyle/>
                    <a:p>
                      <a:pPr lvl="0" algn="l"/>
                      <a:r>
                        <a:rPr lang="en-UA" sz="2400" b="1" i="0" u="none" strike="noStrike" kern="1200" dirty="0">
                          <a:solidFill>
                            <a:schemeClr val="bg1"/>
                          </a:solidFill>
                          <a:effectLst/>
                          <a:latin typeface="+mn-lt"/>
                          <a:ea typeface="+mn-ea"/>
                          <a:cs typeface="+mn-cs"/>
                        </a:rPr>
                        <a:t>$8,213</a:t>
                      </a:r>
                      <a:endParaRPr lang="en-UA" sz="2400" b="1" dirty="0">
                        <a:solidFill>
                          <a:schemeClr val="bg1"/>
                        </a:solidFill>
                      </a:endParaRPr>
                    </a:p>
                  </a:txBody>
                  <a:tcPr anchor="ctr">
                    <a:solidFill>
                      <a:srgbClr val="EC1F26"/>
                    </a:solidFill>
                  </a:tcPr>
                </a:tc>
                <a:extLst>
                  <a:ext uri="{0D108BD9-81ED-4DB2-BD59-A6C34878D82A}">
                    <a16:rowId xmlns:a16="http://schemas.microsoft.com/office/drawing/2014/main" val="3889165488"/>
                  </a:ext>
                </a:extLst>
              </a:tr>
              <a:tr h="797161">
                <a:tc>
                  <a:txBody>
                    <a:bodyPr/>
                    <a:lstStyle/>
                    <a:p>
                      <a:pPr lvl="0" algn="l"/>
                      <a:r>
                        <a:rPr lang="en-GB" sz="2400" b="1" i="0" u="none" strike="noStrike" kern="1200" dirty="0">
                          <a:solidFill>
                            <a:schemeClr val="tx1">
                              <a:lumMod val="95000"/>
                              <a:lumOff val="5000"/>
                            </a:schemeClr>
                          </a:solidFill>
                          <a:effectLst/>
                          <a:latin typeface="+mn-lt"/>
                          <a:ea typeface="+mn-ea"/>
                          <a:cs typeface="+mn-cs"/>
                        </a:rPr>
                        <a:t>Design</a:t>
                      </a:r>
                      <a:endParaRPr lang="en-UA" sz="2400" b="1" dirty="0">
                        <a:solidFill>
                          <a:schemeClr val="tx1">
                            <a:lumMod val="95000"/>
                            <a:lumOff val="5000"/>
                          </a:schemeClr>
                        </a:solidFill>
                      </a:endParaRPr>
                    </a:p>
                  </a:txBody>
                  <a:tcPr anchor="ctr">
                    <a:solidFill>
                      <a:schemeClr val="bg1">
                        <a:lumMod val="95000"/>
                      </a:schemeClr>
                    </a:solidFill>
                  </a:tcPr>
                </a:tc>
                <a:tc>
                  <a:txBody>
                    <a:bodyPr/>
                    <a:lstStyle/>
                    <a:p>
                      <a:pPr lvl="0" algn="l"/>
                      <a:r>
                        <a:rPr lang="en-UA" sz="2400" b="1" i="0" u="none" strike="noStrike" kern="1200" dirty="0">
                          <a:solidFill>
                            <a:schemeClr val="tx1">
                              <a:lumMod val="95000"/>
                              <a:lumOff val="5000"/>
                            </a:schemeClr>
                          </a:solidFill>
                          <a:effectLst/>
                          <a:latin typeface="+mn-lt"/>
                          <a:ea typeface="+mn-ea"/>
                          <a:cs typeface="+mn-cs"/>
                        </a:rPr>
                        <a:t>$9,878</a:t>
                      </a:r>
                      <a:endParaRPr lang="en-UA" sz="2400" b="1" dirty="0">
                        <a:solidFill>
                          <a:schemeClr val="tx1">
                            <a:lumMod val="95000"/>
                            <a:lumOff val="5000"/>
                          </a:schemeClr>
                        </a:solidFill>
                      </a:endParaRPr>
                    </a:p>
                  </a:txBody>
                  <a:tcPr anchor="ctr">
                    <a:solidFill>
                      <a:schemeClr val="bg1">
                        <a:lumMod val="95000"/>
                      </a:schemeClr>
                    </a:solidFill>
                  </a:tcPr>
                </a:tc>
                <a:extLst>
                  <a:ext uri="{0D108BD9-81ED-4DB2-BD59-A6C34878D82A}">
                    <a16:rowId xmlns:a16="http://schemas.microsoft.com/office/drawing/2014/main" val="3668933"/>
                  </a:ext>
                </a:extLst>
              </a:tr>
              <a:tr h="797161">
                <a:tc>
                  <a:txBody>
                    <a:bodyPr/>
                    <a:lstStyle/>
                    <a:p>
                      <a:pPr lvl="0" algn="l"/>
                      <a:r>
                        <a:rPr lang="en-GB" sz="2400" b="1" i="0" u="none" strike="noStrike" kern="1200" dirty="0">
                          <a:solidFill>
                            <a:schemeClr val="bg1"/>
                          </a:solidFill>
                          <a:effectLst/>
                          <a:latin typeface="+mn-lt"/>
                          <a:ea typeface="+mn-ea"/>
                          <a:cs typeface="+mn-cs"/>
                        </a:rPr>
                        <a:t>Quality Assurance</a:t>
                      </a:r>
                      <a:endParaRPr lang="en-UA" sz="2400" b="1" dirty="0">
                        <a:solidFill>
                          <a:schemeClr val="bg1"/>
                        </a:solidFill>
                      </a:endParaRPr>
                    </a:p>
                  </a:txBody>
                  <a:tcPr anchor="ctr">
                    <a:solidFill>
                      <a:srgbClr val="EC1F26"/>
                    </a:solidFill>
                  </a:tcPr>
                </a:tc>
                <a:tc>
                  <a:txBody>
                    <a:bodyPr/>
                    <a:lstStyle/>
                    <a:p>
                      <a:pPr lvl="0" algn="l"/>
                      <a:r>
                        <a:rPr lang="en-UA" sz="2400" b="1" i="0" u="none" strike="noStrike" kern="1200" dirty="0">
                          <a:solidFill>
                            <a:schemeClr val="bg1"/>
                          </a:solidFill>
                          <a:effectLst/>
                          <a:latin typeface="+mn-lt"/>
                          <a:ea typeface="+mn-ea"/>
                          <a:cs typeface="+mn-cs"/>
                        </a:rPr>
                        <a:t>$6,608</a:t>
                      </a:r>
                      <a:endParaRPr lang="en-UA" sz="2400" b="1" dirty="0">
                        <a:solidFill>
                          <a:schemeClr val="bg1"/>
                        </a:solidFill>
                      </a:endParaRPr>
                    </a:p>
                  </a:txBody>
                  <a:tcPr anchor="ctr">
                    <a:solidFill>
                      <a:srgbClr val="EC1F26"/>
                    </a:solidFill>
                  </a:tcPr>
                </a:tc>
                <a:extLst>
                  <a:ext uri="{0D108BD9-81ED-4DB2-BD59-A6C34878D82A}">
                    <a16:rowId xmlns:a16="http://schemas.microsoft.com/office/drawing/2014/main" val="111172098"/>
                  </a:ext>
                </a:extLst>
              </a:tr>
              <a:tr h="797161">
                <a:tc>
                  <a:txBody>
                    <a:bodyPr/>
                    <a:lstStyle/>
                    <a:p>
                      <a:pPr lvl="0" algn="l"/>
                      <a:r>
                        <a:rPr lang="en-GB" sz="2400" b="1" i="0" u="none" strike="noStrike" kern="1200" dirty="0">
                          <a:solidFill>
                            <a:schemeClr val="tx1">
                              <a:lumMod val="95000"/>
                              <a:lumOff val="5000"/>
                            </a:schemeClr>
                          </a:solidFill>
                          <a:effectLst/>
                          <a:latin typeface="+mn-lt"/>
                          <a:ea typeface="+mn-ea"/>
                          <a:cs typeface="+mn-cs"/>
                        </a:rPr>
                        <a:t>Project Management &amp; Coordination</a:t>
                      </a:r>
                      <a:endParaRPr lang="en-UA" sz="2400" b="1" dirty="0">
                        <a:solidFill>
                          <a:schemeClr val="tx1">
                            <a:lumMod val="95000"/>
                            <a:lumOff val="5000"/>
                          </a:schemeClr>
                        </a:solidFill>
                      </a:endParaRPr>
                    </a:p>
                  </a:txBody>
                  <a:tcPr anchor="ctr">
                    <a:solidFill>
                      <a:schemeClr val="bg1">
                        <a:lumMod val="95000"/>
                      </a:schemeClr>
                    </a:solidFill>
                  </a:tcPr>
                </a:tc>
                <a:tc>
                  <a:txBody>
                    <a:bodyPr/>
                    <a:lstStyle/>
                    <a:p>
                      <a:pPr lvl="0" algn="l"/>
                      <a:r>
                        <a:rPr lang="en-UA" sz="2400" b="1" i="0" u="none" strike="noStrike" kern="1200" dirty="0">
                          <a:solidFill>
                            <a:schemeClr val="tx1">
                              <a:lumMod val="95000"/>
                              <a:lumOff val="5000"/>
                            </a:schemeClr>
                          </a:solidFill>
                          <a:effectLst/>
                          <a:latin typeface="+mn-lt"/>
                          <a:ea typeface="+mn-ea"/>
                          <a:cs typeface="+mn-cs"/>
                        </a:rPr>
                        <a:t>$5,192</a:t>
                      </a:r>
                      <a:endParaRPr lang="en-UA" sz="2400" b="1" dirty="0">
                        <a:solidFill>
                          <a:schemeClr val="tx1">
                            <a:lumMod val="95000"/>
                            <a:lumOff val="5000"/>
                          </a:schemeClr>
                        </a:solidFill>
                      </a:endParaRPr>
                    </a:p>
                  </a:txBody>
                  <a:tcPr anchor="ctr">
                    <a:lnB w="12700" cmpd="sng">
                      <a:noFill/>
                    </a:lnB>
                    <a:solidFill>
                      <a:schemeClr val="bg1">
                        <a:lumMod val="95000"/>
                      </a:schemeClr>
                    </a:solidFill>
                  </a:tcPr>
                </a:tc>
                <a:extLst>
                  <a:ext uri="{0D108BD9-81ED-4DB2-BD59-A6C34878D82A}">
                    <a16:rowId xmlns:a16="http://schemas.microsoft.com/office/drawing/2014/main" val="2834943887"/>
                  </a:ext>
                </a:extLst>
              </a:tr>
              <a:tr h="797161">
                <a:tc>
                  <a:txBody>
                    <a:bodyPr/>
                    <a:lstStyle/>
                    <a:p>
                      <a:r>
                        <a:rPr lang="en-GB" sz="4000" b="1" u="none" dirty="0">
                          <a:solidFill>
                            <a:schemeClr val="bg1"/>
                          </a:solidFill>
                        </a:rPr>
                        <a:t>Project duration</a:t>
                      </a:r>
                      <a:endParaRPr lang="en-UA" sz="4000" b="1" u="none" dirty="0">
                        <a:solidFill>
                          <a:schemeClr val="bg1"/>
                        </a:solidFill>
                      </a:endParaRPr>
                    </a:p>
                  </a:txBody>
                  <a:tcPr>
                    <a:lnR w="12700" cmpd="sng">
                      <a:noFill/>
                    </a:lnR>
                    <a:solidFill>
                      <a:srgbClr val="EC1F26"/>
                    </a:solidFill>
                  </a:tcPr>
                </a:tc>
                <a:tc>
                  <a:txBody>
                    <a:bodyPr/>
                    <a:lstStyle/>
                    <a:p>
                      <a:r>
                        <a:rPr lang="en-UA" sz="4000" b="1" i="0" u="none" strike="noStrike" kern="1200" dirty="0">
                          <a:solidFill>
                            <a:schemeClr val="bg1"/>
                          </a:solidFill>
                          <a:effectLst/>
                          <a:latin typeface="+mn-lt"/>
                          <a:ea typeface="+mn-ea"/>
                          <a:cs typeface="+mn-cs"/>
                        </a:rPr>
                        <a:t>1,161</a:t>
                      </a:r>
                      <a:r>
                        <a:rPr lang="uk-UA" sz="4000" b="1" i="0" u="none" strike="noStrike" kern="1200" dirty="0">
                          <a:solidFill>
                            <a:schemeClr val="bg1"/>
                          </a:solidFill>
                          <a:effectLst/>
                          <a:latin typeface="+mn-lt"/>
                          <a:ea typeface="+mn-ea"/>
                          <a:cs typeface="+mn-cs"/>
                        </a:rPr>
                        <a:t> </a:t>
                      </a:r>
                      <a:r>
                        <a:rPr lang="en-US" sz="4000" b="1" i="0" u="none" strike="noStrike" kern="1200" dirty="0" err="1">
                          <a:solidFill>
                            <a:schemeClr val="bg1"/>
                          </a:solidFill>
                          <a:effectLst/>
                          <a:latin typeface="+mn-lt"/>
                          <a:ea typeface="+mn-ea"/>
                          <a:cs typeface="+mn-cs"/>
                        </a:rPr>
                        <a:t>hrs</a:t>
                      </a:r>
                      <a:endParaRPr lang="en-UA" sz="4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C1F26"/>
                    </a:solidFill>
                  </a:tcPr>
                </a:tc>
                <a:extLst>
                  <a:ext uri="{0D108BD9-81ED-4DB2-BD59-A6C34878D82A}">
                    <a16:rowId xmlns:a16="http://schemas.microsoft.com/office/drawing/2014/main" val="638015130"/>
                  </a:ext>
                </a:extLst>
              </a:tr>
            </a:tbl>
          </a:graphicData>
        </a:graphic>
      </p:graphicFrame>
    </p:spTree>
    <p:extLst>
      <p:ext uri="{BB962C8B-B14F-4D97-AF65-F5344CB8AC3E}">
        <p14:creationId xmlns:p14="http://schemas.microsoft.com/office/powerpoint/2010/main" val="198272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800" fill="hold"/>
                                        <p:tgtEl>
                                          <p:spTgt spid="31"/>
                                        </p:tgtEl>
                                        <p:attrNameLst>
                                          <p:attrName>ppt_x</p:attrName>
                                        </p:attrNameLst>
                                      </p:cBhvr>
                                      <p:tavLst>
                                        <p:tav tm="0">
                                          <p:val>
                                            <p:strVal val="0-#ppt_w/2"/>
                                          </p:val>
                                        </p:tav>
                                        <p:tav tm="100000">
                                          <p:val>
                                            <p:strVal val="#ppt_x"/>
                                          </p:val>
                                        </p:tav>
                                      </p:tavLst>
                                    </p:anim>
                                    <p:anim calcmode="lin" valueType="num">
                                      <p:cBhvr additive="base">
                                        <p:cTn id="12" dur="8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4">
            <a:extLst>
              <a:ext uri="{FF2B5EF4-FFF2-40B4-BE49-F238E27FC236}">
                <a16:creationId xmlns:a16="http://schemas.microsoft.com/office/drawing/2014/main" id="{6C50FECB-1EA0-8243-B4B5-53B626EBADE9}"/>
              </a:ext>
            </a:extLst>
          </p:cNvPr>
          <p:cNvGraphicFramePr>
            <a:graphicFrameLocks noGrp="1"/>
          </p:cNvGraphicFramePr>
          <p:nvPr>
            <p:extLst>
              <p:ext uri="{D42A27DB-BD31-4B8C-83A1-F6EECF244321}">
                <p14:modId xmlns:p14="http://schemas.microsoft.com/office/powerpoint/2010/main" val="533107043"/>
              </p:ext>
            </p:extLst>
          </p:nvPr>
        </p:nvGraphicFramePr>
        <p:xfrm>
          <a:off x="850014" y="606358"/>
          <a:ext cx="10365674" cy="5580127"/>
        </p:xfrm>
        <a:graphic>
          <a:graphicData uri="http://schemas.openxmlformats.org/drawingml/2006/table">
            <a:tbl>
              <a:tblPr bandRow="1">
                <a:tableStyleId>{5C22544A-7EE6-4342-B048-85BDC9FD1C3A}</a:tableStyleId>
              </a:tblPr>
              <a:tblGrid>
                <a:gridCol w="5182837">
                  <a:extLst>
                    <a:ext uri="{9D8B030D-6E8A-4147-A177-3AD203B41FA5}">
                      <a16:colId xmlns:a16="http://schemas.microsoft.com/office/drawing/2014/main" val="3520127764"/>
                    </a:ext>
                  </a:extLst>
                </a:gridCol>
                <a:gridCol w="5182837">
                  <a:extLst>
                    <a:ext uri="{9D8B030D-6E8A-4147-A177-3AD203B41FA5}">
                      <a16:colId xmlns:a16="http://schemas.microsoft.com/office/drawing/2014/main" val="2593160680"/>
                    </a:ext>
                  </a:extLst>
                </a:gridCol>
              </a:tblGrid>
              <a:tr h="797161">
                <a:tc>
                  <a:txBody>
                    <a:bodyPr/>
                    <a:lstStyle/>
                    <a:p>
                      <a:r>
                        <a:rPr lang="en-UA" sz="4000" b="1" dirty="0">
                          <a:solidFill>
                            <a:schemeClr val="bg1"/>
                          </a:solidFill>
                        </a:rPr>
                        <a:t>Total budget</a:t>
                      </a:r>
                    </a:p>
                  </a:txBody>
                  <a:tcPr>
                    <a:solidFill>
                      <a:srgbClr val="EC1F26"/>
                    </a:solidFill>
                  </a:tcPr>
                </a:tc>
                <a:tc>
                  <a:txBody>
                    <a:bodyPr/>
                    <a:lstStyle/>
                    <a:p>
                      <a:r>
                        <a:rPr lang="en-UA" sz="4000" b="1" i="0" u="none" strike="noStrike" kern="1200" dirty="0">
                          <a:solidFill>
                            <a:schemeClr val="bg1"/>
                          </a:solidFill>
                          <a:effectLst/>
                          <a:latin typeface="+mn-lt"/>
                          <a:ea typeface="+mn-ea"/>
                          <a:cs typeface="+mn-cs"/>
                        </a:rPr>
                        <a:t>$52,698</a:t>
                      </a:r>
                      <a:endParaRPr lang="en-UA" sz="4000" dirty="0">
                        <a:solidFill>
                          <a:schemeClr val="bg1"/>
                        </a:solidFill>
                      </a:endParaRPr>
                    </a:p>
                  </a:txBody>
                  <a:tcPr>
                    <a:solidFill>
                      <a:srgbClr val="EC1F26"/>
                    </a:solidFill>
                  </a:tcPr>
                </a:tc>
                <a:extLst>
                  <a:ext uri="{0D108BD9-81ED-4DB2-BD59-A6C34878D82A}">
                    <a16:rowId xmlns:a16="http://schemas.microsoft.com/office/drawing/2014/main" val="1941540074"/>
                  </a:ext>
                </a:extLst>
              </a:tr>
              <a:tr h="797161">
                <a:tc>
                  <a:txBody>
                    <a:bodyPr/>
                    <a:lstStyle/>
                    <a:p>
                      <a:pPr lvl="0" algn="l"/>
                      <a:r>
                        <a:rPr lang="en-UA" sz="2400" b="1" dirty="0">
                          <a:solidFill>
                            <a:schemeClr val="tx1">
                              <a:lumMod val="95000"/>
                              <a:lumOff val="5000"/>
                            </a:schemeClr>
                          </a:solidFill>
                        </a:rPr>
                        <a:t>Backend</a:t>
                      </a:r>
                    </a:p>
                  </a:txBody>
                  <a:tcPr anchor="ctr">
                    <a:solidFill>
                      <a:schemeClr val="bg1">
                        <a:lumMod val="95000"/>
                      </a:schemeClr>
                    </a:solidFill>
                  </a:tcPr>
                </a:tc>
                <a:tc>
                  <a:txBody>
                    <a:bodyPr/>
                    <a:lstStyle/>
                    <a:p>
                      <a:pPr lvl="0" algn="l"/>
                      <a:r>
                        <a:rPr lang="en-UA" sz="2400" b="1" i="0" u="none" strike="noStrike" kern="1200" dirty="0">
                          <a:solidFill>
                            <a:schemeClr val="tx1">
                              <a:lumMod val="95000"/>
                              <a:lumOff val="5000"/>
                            </a:schemeClr>
                          </a:solidFill>
                          <a:effectLst/>
                          <a:latin typeface="+mn-lt"/>
                          <a:ea typeface="+mn-ea"/>
                          <a:cs typeface="+mn-cs"/>
                        </a:rPr>
                        <a:t>$20,108</a:t>
                      </a:r>
                      <a:endParaRPr lang="en-UA" sz="2400" b="1" dirty="0">
                        <a:solidFill>
                          <a:schemeClr val="tx1">
                            <a:lumMod val="95000"/>
                            <a:lumOff val="5000"/>
                          </a:schemeClr>
                        </a:solidFill>
                      </a:endParaRPr>
                    </a:p>
                  </a:txBody>
                  <a:tcPr anchor="ctr">
                    <a:solidFill>
                      <a:schemeClr val="bg1">
                        <a:lumMod val="95000"/>
                      </a:schemeClr>
                    </a:solidFill>
                  </a:tcPr>
                </a:tc>
                <a:extLst>
                  <a:ext uri="{0D108BD9-81ED-4DB2-BD59-A6C34878D82A}">
                    <a16:rowId xmlns:a16="http://schemas.microsoft.com/office/drawing/2014/main" val="499304676"/>
                  </a:ext>
                </a:extLst>
              </a:tr>
              <a:tr h="797161">
                <a:tc>
                  <a:txBody>
                    <a:bodyPr/>
                    <a:lstStyle/>
                    <a:p>
                      <a:pPr lvl="0" algn="l"/>
                      <a:r>
                        <a:rPr lang="en-UA" sz="2400" b="1" dirty="0">
                          <a:solidFill>
                            <a:schemeClr val="bg1"/>
                          </a:solidFill>
                        </a:rPr>
                        <a:t>Frontend</a:t>
                      </a:r>
                    </a:p>
                  </a:txBody>
                  <a:tcPr anchor="ctr">
                    <a:solidFill>
                      <a:srgbClr val="EC1F26"/>
                    </a:solidFill>
                  </a:tcPr>
                </a:tc>
                <a:tc>
                  <a:txBody>
                    <a:bodyPr/>
                    <a:lstStyle/>
                    <a:p>
                      <a:pPr lvl="0" algn="l"/>
                      <a:r>
                        <a:rPr lang="en-UA" sz="2400" b="1" i="0" u="none" strike="noStrike" kern="1200" dirty="0">
                          <a:solidFill>
                            <a:schemeClr val="bg1"/>
                          </a:solidFill>
                          <a:effectLst/>
                          <a:latin typeface="+mn-lt"/>
                          <a:ea typeface="+mn-ea"/>
                          <a:cs typeface="+mn-cs"/>
                        </a:rPr>
                        <a:t>$8,213</a:t>
                      </a:r>
                      <a:endParaRPr lang="en-UA" sz="2400" b="1" dirty="0">
                        <a:solidFill>
                          <a:schemeClr val="bg1"/>
                        </a:solidFill>
                      </a:endParaRPr>
                    </a:p>
                  </a:txBody>
                  <a:tcPr anchor="ctr">
                    <a:solidFill>
                      <a:srgbClr val="EC1F26"/>
                    </a:solidFill>
                  </a:tcPr>
                </a:tc>
                <a:extLst>
                  <a:ext uri="{0D108BD9-81ED-4DB2-BD59-A6C34878D82A}">
                    <a16:rowId xmlns:a16="http://schemas.microsoft.com/office/drawing/2014/main" val="3889165488"/>
                  </a:ext>
                </a:extLst>
              </a:tr>
              <a:tr h="797161">
                <a:tc>
                  <a:txBody>
                    <a:bodyPr/>
                    <a:lstStyle/>
                    <a:p>
                      <a:pPr lvl="0" algn="l"/>
                      <a:r>
                        <a:rPr lang="en-GB" sz="2400" b="1" i="0" u="none" strike="noStrike" kern="1200" dirty="0">
                          <a:solidFill>
                            <a:schemeClr val="tx1">
                              <a:lumMod val="95000"/>
                              <a:lumOff val="5000"/>
                            </a:schemeClr>
                          </a:solidFill>
                          <a:effectLst/>
                          <a:latin typeface="+mn-lt"/>
                          <a:ea typeface="+mn-ea"/>
                          <a:cs typeface="+mn-cs"/>
                        </a:rPr>
                        <a:t>Design</a:t>
                      </a:r>
                      <a:endParaRPr lang="en-UA" sz="2400" b="1" dirty="0">
                        <a:solidFill>
                          <a:schemeClr val="tx1">
                            <a:lumMod val="95000"/>
                            <a:lumOff val="5000"/>
                          </a:schemeClr>
                        </a:solidFill>
                      </a:endParaRPr>
                    </a:p>
                  </a:txBody>
                  <a:tcPr anchor="ctr">
                    <a:solidFill>
                      <a:schemeClr val="bg1">
                        <a:lumMod val="95000"/>
                      </a:schemeClr>
                    </a:solidFill>
                  </a:tcPr>
                </a:tc>
                <a:tc>
                  <a:txBody>
                    <a:bodyPr/>
                    <a:lstStyle/>
                    <a:p>
                      <a:pPr lvl="0" algn="l"/>
                      <a:r>
                        <a:rPr lang="en-UA" sz="2400" b="1" i="0" u="none" strike="noStrike" kern="1200" dirty="0">
                          <a:solidFill>
                            <a:schemeClr val="tx1">
                              <a:lumMod val="95000"/>
                              <a:lumOff val="5000"/>
                            </a:schemeClr>
                          </a:solidFill>
                          <a:effectLst/>
                          <a:latin typeface="+mn-lt"/>
                          <a:ea typeface="+mn-ea"/>
                          <a:cs typeface="+mn-cs"/>
                        </a:rPr>
                        <a:t>$9,878</a:t>
                      </a:r>
                      <a:endParaRPr lang="en-UA" sz="2400" b="1" dirty="0">
                        <a:solidFill>
                          <a:schemeClr val="tx1">
                            <a:lumMod val="95000"/>
                            <a:lumOff val="5000"/>
                          </a:schemeClr>
                        </a:solidFill>
                      </a:endParaRPr>
                    </a:p>
                  </a:txBody>
                  <a:tcPr anchor="ctr">
                    <a:solidFill>
                      <a:schemeClr val="bg1">
                        <a:lumMod val="95000"/>
                      </a:schemeClr>
                    </a:solidFill>
                  </a:tcPr>
                </a:tc>
                <a:extLst>
                  <a:ext uri="{0D108BD9-81ED-4DB2-BD59-A6C34878D82A}">
                    <a16:rowId xmlns:a16="http://schemas.microsoft.com/office/drawing/2014/main" val="3668933"/>
                  </a:ext>
                </a:extLst>
              </a:tr>
              <a:tr h="797161">
                <a:tc>
                  <a:txBody>
                    <a:bodyPr/>
                    <a:lstStyle/>
                    <a:p>
                      <a:pPr lvl="0" algn="l"/>
                      <a:r>
                        <a:rPr lang="en-GB" sz="2400" b="1" i="0" u="none" strike="noStrike" kern="1200" dirty="0">
                          <a:solidFill>
                            <a:schemeClr val="bg1"/>
                          </a:solidFill>
                          <a:effectLst/>
                          <a:latin typeface="+mn-lt"/>
                          <a:ea typeface="+mn-ea"/>
                          <a:cs typeface="+mn-cs"/>
                        </a:rPr>
                        <a:t>Quality Assurance</a:t>
                      </a:r>
                      <a:endParaRPr lang="en-UA" sz="2400" b="1" dirty="0">
                        <a:solidFill>
                          <a:schemeClr val="bg1"/>
                        </a:solidFill>
                      </a:endParaRPr>
                    </a:p>
                  </a:txBody>
                  <a:tcPr anchor="ctr">
                    <a:solidFill>
                      <a:srgbClr val="EC1F26"/>
                    </a:solidFill>
                  </a:tcPr>
                </a:tc>
                <a:tc>
                  <a:txBody>
                    <a:bodyPr/>
                    <a:lstStyle/>
                    <a:p>
                      <a:pPr lvl="0" algn="l"/>
                      <a:r>
                        <a:rPr lang="en-UA" sz="2400" b="1" i="0" u="none" strike="noStrike" kern="1200" dirty="0">
                          <a:solidFill>
                            <a:schemeClr val="bg1"/>
                          </a:solidFill>
                          <a:effectLst/>
                          <a:latin typeface="+mn-lt"/>
                          <a:ea typeface="+mn-ea"/>
                          <a:cs typeface="+mn-cs"/>
                        </a:rPr>
                        <a:t>$6,608</a:t>
                      </a:r>
                      <a:endParaRPr lang="en-UA" sz="2400" b="1" dirty="0">
                        <a:solidFill>
                          <a:schemeClr val="bg1"/>
                        </a:solidFill>
                      </a:endParaRPr>
                    </a:p>
                  </a:txBody>
                  <a:tcPr anchor="ctr">
                    <a:solidFill>
                      <a:srgbClr val="EC1F26"/>
                    </a:solidFill>
                  </a:tcPr>
                </a:tc>
                <a:extLst>
                  <a:ext uri="{0D108BD9-81ED-4DB2-BD59-A6C34878D82A}">
                    <a16:rowId xmlns:a16="http://schemas.microsoft.com/office/drawing/2014/main" val="111172098"/>
                  </a:ext>
                </a:extLst>
              </a:tr>
              <a:tr h="797161">
                <a:tc>
                  <a:txBody>
                    <a:bodyPr/>
                    <a:lstStyle/>
                    <a:p>
                      <a:pPr lvl="0" algn="l"/>
                      <a:r>
                        <a:rPr lang="en-GB" sz="2400" b="1" i="0" u="none" strike="noStrike" kern="1200" dirty="0">
                          <a:solidFill>
                            <a:schemeClr val="tx1">
                              <a:lumMod val="95000"/>
                              <a:lumOff val="5000"/>
                            </a:schemeClr>
                          </a:solidFill>
                          <a:effectLst/>
                          <a:latin typeface="+mn-lt"/>
                          <a:ea typeface="+mn-ea"/>
                          <a:cs typeface="+mn-cs"/>
                        </a:rPr>
                        <a:t>Project Management &amp; Coordination</a:t>
                      </a:r>
                      <a:endParaRPr lang="en-UA" sz="2400" b="1" dirty="0">
                        <a:solidFill>
                          <a:schemeClr val="tx1">
                            <a:lumMod val="95000"/>
                            <a:lumOff val="5000"/>
                          </a:schemeClr>
                        </a:solidFill>
                      </a:endParaRPr>
                    </a:p>
                  </a:txBody>
                  <a:tcPr anchor="ctr">
                    <a:solidFill>
                      <a:schemeClr val="bg1">
                        <a:lumMod val="95000"/>
                      </a:schemeClr>
                    </a:solidFill>
                  </a:tcPr>
                </a:tc>
                <a:tc>
                  <a:txBody>
                    <a:bodyPr/>
                    <a:lstStyle/>
                    <a:p>
                      <a:pPr lvl="0" algn="l"/>
                      <a:r>
                        <a:rPr lang="en-UA" sz="2400" b="1" i="0" u="none" strike="noStrike" kern="1200" dirty="0">
                          <a:solidFill>
                            <a:schemeClr val="tx1">
                              <a:lumMod val="95000"/>
                              <a:lumOff val="5000"/>
                            </a:schemeClr>
                          </a:solidFill>
                          <a:effectLst/>
                          <a:latin typeface="+mn-lt"/>
                          <a:ea typeface="+mn-ea"/>
                          <a:cs typeface="+mn-cs"/>
                        </a:rPr>
                        <a:t>$5,192</a:t>
                      </a:r>
                      <a:endParaRPr lang="en-UA" sz="2400" b="1" dirty="0">
                        <a:solidFill>
                          <a:schemeClr val="tx1">
                            <a:lumMod val="95000"/>
                            <a:lumOff val="5000"/>
                          </a:schemeClr>
                        </a:solidFill>
                      </a:endParaRPr>
                    </a:p>
                  </a:txBody>
                  <a:tcPr anchor="ctr">
                    <a:lnB w="12700" cmpd="sng">
                      <a:noFill/>
                    </a:lnB>
                    <a:solidFill>
                      <a:schemeClr val="bg1">
                        <a:lumMod val="95000"/>
                      </a:schemeClr>
                    </a:solidFill>
                  </a:tcPr>
                </a:tc>
                <a:extLst>
                  <a:ext uri="{0D108BD9-81ED-4DB2-BD59-A6C34878D82A}">
                    <a16:rowId xmlns:a16="http://schemas.microsoft.com/office/drawing/2014/main" val="2834943887"/>
                  </a:ext>
                </a:extLst>
              </a:tr>
              <a:tr h="797161">
                <a:tc>
                  <a:txBody>
                    <a:bodyPr/>
                    <a:lstStyle/>
                    <a:p>
                      <a:r>
                        <a:rPr lang="en-GB" sz="4000" b="1" u="none" dirty="0">
                          <a:solidFill>
                            <a:schemeClr val="bg1"/>
                          </a:solidFill>
                        </a:rPr>
                        <a:t>Project duration</a:t>
                      </a:r>
                      <a:endParaRPr lang="en-UA" sz="4000" b="1" u="none" dirty="0">
                        <a:solidFill>
                          <a:schemeClr val="bg1"/>
                        </a:solidFill>
                      </a:endParaRPr>
                    </a:p>
                  </a:txBody>
                  <a:tcPr>
                    <a:lnR w="12700" cmpd="sng">
                      <a:noFill/>
                    </a:lnR>
                    <a:solidFill>
                      <a:srgbClr val="EC1F26"/>
                    </a:solidFill>
                  </a:tcPr>
                </a:tc>
                <a:tc>
                  <a:txBody>
                    <a:bodyPr/>
                    <a:lstStyle/>
                    <a:p>
                      <a:r>
                        <a:rPr lang="en-UA" sz="4000" b="1" i="0" u="none" strike="noStrike" kern="1200" dirty="0">
                          <a:solidFill>
                            <a:schemeClr val="bg1"/>
                          </a:solidFill>
                          <a:effectLst/>
                          <a:latin typeface="+mn-lt"/>
                          <a:ea typeface="+mn-ea"/>
                          <a:cs typeface="+mn-cs"/>
                        </a:rPr>
                        <a:t>1,161</a:t>
                      </a:r>
                      <a:r>
                        <a:rPr lang="uk-UA" sz="4000" b="1" i="0" u="none" strike="noStrike" kern="1200" dirty="0">
                          <a:solidFill>
                            <a:schemeClr val="bg1"/>
                          </a:solidFill>
                          <a:effectLst/>
                          <a:latin typeface="+mn-lt"/>
                          <a:ea typeface="+mn-ea"/>
                          <a:cs typeface="+mn-cs"/>
                        </a:rPr>
                        <a:t> </a:t>
                      </a:r>
                      <a:r>
                        <a:rPr lang="en-US" sz="4000" b="1" i="0" u="none" strike="noStrike" kern="1200" dirty="0" err="1">
                          <a:solidFill>
                            <a:schemeClr val="bg1"/>
                          </a:solidFill>
                          <a:effectLst/>
                          <a:latin typeface="+mn-lt"/>
                          <a:ea typeface="+mn-ea"/>
                          <a:cs typeface="+mn-cs"/>
                        </a:rPr>
                        <a:t>hrs</a:t>
                      </a:r>
                      <a:endParaRPr lang="en-UA" sz="40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C1F26"/>
                    </a:solidFill>
                  </a:tcPr>
                </a:tc>
                <a:extLst>
                  <a:ext uri="{0D108BD9-81ED-4DB2-BD59-A6C34878D82A}">
                    <a16:rowId xmlns:a16="http://schemas.microsoft.com/office/drawing/2014/main" val="638015130"/>
                  </a:ext>
                </a:extLst>
              </a:tr>
            </a:tbl>
          </a:graphicData>
        </a:graphic>
      </p:graphicFrame>
      <p:sp>
        <p:nvSpPr>
          <p:cNvPr id="5" name="Right Arrow 4">
            <a:extLst>
              <a:ext uri="{FF2B5EF4-FFF2-40B4-BE49-F238E27FC236}">
                <a16:creationId xmlns:a16="http://schemas.microsoft.com/office/drawing/2014/main" id="{D994E0B8-F1EC-D442-8A3C-F5D636B02723}"/>
              </a:ext>
            </a:extLst>
          </p:cNvPr>
          <p:cNvSpPr/>
          <p:nvPr/>
        </p:nvSpPr>
        <p:spPr>
          <a:xfrm>
            <a:off x="-171902" y="3393790"/>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6" name="Right Arrow 5">
            <a:extLst>
              <a:ext uri="{FF2B5EF4-FFF2-40B4-BE49-F238E27FC236}">
                <a16:creationId xmlns:a16="http://schemas.microsoft.com/office/drawing/2014/main" id="{2B055358-639A-7940-A409-1945825A3C8D}"/>
              </a:ext>
            </a:extLst>
          </p:cNvPr>
          <p:cNvSpPr/>
          <p:nvPr/>
        </p:nvSpPr>
        <p:spPr>
          <a:xfrm>
            <a:off x="-171902" y="-1209497"/>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7" name="Right Arrow 6">
            <a:extLst>
              <a:ext uri="{FF2B5EF4-FFF2-40B4-BE49-F238E27FC236}">
                <a16:creationId xmlns:a16="http://schemas.microsoft.com/office/drawing/2014/main" id="{BFF1D63D-FBDF-2245-9D5C-DB4C4FB44FFD}"/>
              </a:ext>
            </a:extLst>
          </p:cNvPr>
          <p:cNvSpPr/>
          <p:nvPr/>
        </p:nvSpPr>
        <p:spPr>
          <a:xfrm rot="10800000">
            <a:off x="-1562099" y="1003232"/>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i="1" dirty="0"/>
          </a:p>
        </p:txBody>
      </p:sp>
      <p:sp>
        <p:nvSpPr>
          <p:cNvPr id="8" name="Rectangle 7">
            <a:extLst>
              <a:ext uri="{FF2B5EF4-FFF2-40B4-BE49-F238E27FC236}">
                <a16:creationId xmlns:a16="http://schemas.microsoft.com/office/drawing/2014/main" id="{C4BBD81C-F864-544A-B779-07CA8C64FAFF}"/>
              </a:ext>
            </a:extLst>
          </p:cNvPr>
          <p:cNvSpPr/>
          <p:nvPr/>
        </p:nvSpPr>
        <p:spPr>
          <a:xfrm>
            <a:off x="976312" y="1231564"/>
            <a:ext cx="5514975"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Design Thinking</a:t>
            </a:r>
          </a:p>
        </p:txBody>
      </p:sp>
      <p:sp>
        <p:nvSpPr>
          <p:cNvPr id="9" name="TextBox 8">
            <a:extLst>
              <a:ext uri="{FF2B5EF4-FFF2-40B4-BE49-F238E27FC236}">
                <a16:creationId xmlns:a16="http://schemas.microsoft.com/office/drawing/2014/main" id="{C01379BC-AB78-8040-AE0B-1283842DB188}"/>
              </a:ext>
            </a:extLst>
          </p:cNvPr>
          <p:cNvSpPr txBox="1"/>
          <p:nvPr/>
        </p:nvSpPr>
        <p:spPr>
          <a:xfrm>
            <a:off x="1550880" y="2121872"/>
            <a:ext cx="5210725" cy="3416320"/>
          </a:xfrm>
          <a:prstGeom prst="rect">
            <a:avLst/>
          </a:prstGeom>
          <a:noFill/>
        </p:spPr>
        <p:txBody>
          <a:bodyPr wrap="square" rtlCol="0">
            <a:spAutoFit/>
          </a:bodyPr>
          <a:lstStyle/>
          <a:p>
            <a:r>
              <a:rPr lang="en-GB" sz="2400" i="1" dirty="0">
                <a:solidFill>
                  <a:schemeClr val="bg1"/>
                </a:solidFill>
                <a:latin typeface="Franklin Gothic Medium" panose="020B0603020102020204" pitchFamily="34" charset="0"/>
              </a:rPr>
              <a:t>a non-linear, iterative process that teams use to understand users, challenge assumptions, redefine problems and create innovative solutions to prototype and test. Involving five phases -- Empathize, Define, Ideate, Prototype and Test -- it is most useful to tackle problems that are ill-defined or unknown.</a:t>
            </a:r>
            <a:endParaRPr lang="en-UA" sz="2400" i="1" dirty="0">
              <a:solidFill>
                <a:schemeClr val="bg1"/>
              </a:solidFill>
              <a:latin typeface="Franklin Gothic Medium" panose="020B0603020102020204" pitchFamily="34" charset="0"/>
            </a:endParaRPr>
          </a:p>
        </p:txBody>
      </p:sp>
      <p:pic>
        <p:nvPicPr>
          <p:cNvPr id="2050" name="Picture 2">
            <a:extLst>
              <a:ext uri="{FF2B5EF4-FFF2-40B4-BE49-F238E27FC236}">
                <a16:creationId xmlns:a16="http://schemas.microsoft.com/office/drawing/2014/main" id="{DB0E3D93-FC61-1940-9BA9-8CC635637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811" y="1768975"/>
            <a:ext cx="4717473" cy="390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14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000"/>
                            </p:stCondLst>
                            <p:childTnLst>
                              <p:par>
                                <p:cTn id="25" presetID="5" presetClass="entr" presetSubtype="10" fill="hold" nodeType="after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checkerboard(across)">
                                      <p:cBhvr>
                                        <p:cTn id="2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EDD8E4-38B1-AD46-AD3D-2BBD94CFDC38}"/>
              </a:ext>
            </a:extLst>
          </p:cNvPr>
          <p:cNvSpPr/>
          <p:nvPr/>
        </p:nvSpPr>
        <p:spPr>
          <a:xfrm>
            <a:off x="976312" y="1231564"/>
            <a:ext cx="5514975"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Design Thinking</a:t>
            </a:r>
          </a:p>
        </p:txBody>
      </p:sp>
      <p:sp>
        <p:nvSpPr>
          <p:cNvPr id="22" name="TextBox 21">
            <a:extLst>
              <a:ext uri="{FF2B5EF4-FFF2-40B4-BE49-F238E27FC236}">
                <a16:creationId xmlns:a16="http://schemas.microsoft.com/office/drawing/2014/main" id="{4C125300-9099-EF47-947E-1565339772D3}"/>
              </a:ext>
            </a:extLst>
          </p:cNvPr>
          <p:cNvSpPr txBox="1"/>
          <p:nvPr/>
        </p:nvSpPr>
        <p:spPr>
          <a:xfrm>
            <a:off x="1550880" y="2121872"/>
            <a:ext cx="5210725" cy="3416320"/>
          </a:xfrm>
          <a:prstGeom prst="rect">
            <a:avLst/>
          </a:prstGeom>
          <a:noFill/>
        </p:spPr>
        <p:txBody>
          <a:bodyPr wrap="square" rtlCol="0">
            <a:spAutoFit/>
          </a:bodyPr>
          <a:lstStyle/>
          <a:p>
            <a:r>
              <a:rPr lang="en-GB" sz="2400" i="1" dirty="0">
                <a:solidFill>
                  <a:schemeClr val="bg1"/>
                </a:solidFill>
                <a:latin typeface="Franklin Gothic Medium" panose="020B0603020102020204" pitchFamily="34" charset="0"/>
              </a:rPr>
              <a:t>a non-linear, iterative process that teams use to understand users, challenge assumptions, redefine problems and create innovative solutions to prototype and test. Involving five phases -- Empathize, Define, Ideate, Prototype and Test -- it is most useful to tackle problems that are ill-defined or unknown.</a:t>
            </a:r>
            <a:endParaRPr lang="en-UA" sz="2400" i="1" dirty="0">
              <a:solidFill>
                <a:schemeClr val="bg1"/>
              </a:solidFill>
              <a:latin typeface="Franklin Gothic Medium" panose="020B0603020102020204" pitchFamily="34" charset="0"/>
            </a:endParaRPr>
          </a:p>
        </p:txBody>
      </p:sp>
      <p:pic>
        <p:nvPicPr>
          <p:cNvPr id="23" name="Picture 2">
            <a:extLst>
              <a:ext uri="{FF2B5EF4-FFF2-40B4-BE49-F238E27FC236}">
                <a16:creationId xmlns:a16="http://schemas.microsoft.com/office/drawing/2014/main" id="{4D4760ED-9065-9140-AF97-49B63EF53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811" y="1768975"/>
            <a:ext cx="4717473" cy="390606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56D9993B-E17D-A044-AC03-0B9FC20C5180}"/>
              </a:ext>
            </a:extLst>
          </p:cNvPr>
          <p:cNvSpPr/>
          <p:nvPr/>
        </p:nvSpPr>
        <p:spPr>
          <a:xfrm>
            <a:off x="-130966" y="3362384"/>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7" name="Right Arrow 6">
            <a:extLst>
              <a:ext uri="{FF2B5EF4-FFF2-40B4-BE49-F238E27FC236}">
                <a16:creationId xmlns:a16="http://schemas.microsoft.com/office/drawing/2014/main" id="{F943A9C7-0E07-7A4E-996F-75E433F40CC9}"/>
              </a:ext>
            </a:extLst>
          </p:cNvPr>
          <p:cNvSpPr/>
          <p:nvPr/>
        </p:nvSpPr>
        <p:spPr>
          <a:xfrm rot="10800000">
            <a:off x="-1491678" y="911257"/>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8" name="Right Arrow 7">
            <a:extLst>
              <a:ext uri="{FF2B5EF4-FFF2-40B4-BE49-F238E27FC236}">
                <a16:creationId xmlns:a16="http://schemas.microsoft.com/office/drawing/2014/main" id="{DDE89E52-154E-A74C-AD7F-202C6896A293}"/>
              </a:ext>
            </a:extLst>
          </p:cNvPr>
          <p:cNvSpPr/>
          <p:nvPr/>
        </p:nvSpPr>
        <p:spPr>
          <a:xfrm>
            <a:off x="-183993" y="-1305410"/>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solidFill>
                <a:schemeClr val="tx1"/>
              </a:solidFill>
            </a:endParaRPr>
          </a:p>
        </p:txBody>
      </p:sp>
      <p:pic>
        <p:nvPicPr>
          <p:cNvPr id="10" name="Picture 9">
            <a:extLst>
              <a:ext uri="{FF2B5EF4-FFF2-40B4-BE49-F238E27FC236}">
                <a16:creationId xmlns:a16="http://schemas.microsoft.com/office/drawing/2014/main" id="{7DDC2149-9D5E-6248-8679-D26C05A9B5E5}"/>
              </a:ext>
            </a:extLst>
          </p:cNvPr>
          <p:cNvPicPr>
            <a:picLocks noChangeAspect="1"/>
          </p:cNvPicPr>
          <p:nvPr/>
        </p:nvPicPr>
        <p:blipFill>
          <a:blip r:embed="rId3"/>
          <a:stretch>
            <a:fillRect/>
          </a:stretch>
        </p:blipFill>
        <p:spPr>
          <a:xfrm>
            <a:off x="976312" y="542911"/>
            <a:ext cx="3745564" cy="5897375"/>
          </a:xfrm>
          <a:prstGeom prst="rect">
            <a:avLst/>
          </a:prstGeom>
        </p:spPr>
      </p:pic>
      <p:pic>
        <p:nvPicPr>
          <p:cNvPr id="12" name="Picture 11">
            <a:extLst>
              <a:ext uri="{FF2B5EF4-FFF2-40B4-BE49-F238E27FC236}">
                <a16:creationId xmlns:a16="http://schemas.microsoft.com/office/drawing/2014/main" id="{CA69AEAA-863D-964A-A896-5164F92F5B53}"/>
              </a:ext>
            </a:extLst>
          </p:cNvPr>
          <p:cNvPicPr>
            <a:picLocks noChangeAspect="1"/>
          </p:cNvPicPr>
          <p:nvPr/>
        </p:nvPicPr>
        <p:blipFill>
          <a:blip r:embed="rId4"/>
          <a:stretch>
            <a:fillRect/>
          </a:stretch>
        </p:blipFill>
        <p:spPr>
          <a:xfrm>
            <a:off x="7724114" y="411010"/>
            <a:ext cx="3946353" cy="6286500"/>
          </a:xfrm>
          <a:prstGeom prst="rect">
            <a:avLst/>
          </a:prstGeom>
        </p:spPr>
      </p:pic>
      <p:pic>
        <p:nvPicPr>
          <p:cNvPr id="14" name="Picture 13">
            <a:extLst>
              <a:ext uri="{FF2B5EF4-FFF2-40B4-BE49-F238E27FC236}">
                <a16:creationId xmlns:a16="http://schemas.microsoft.com/office/drawing/2014/main" id="{8BEA1E52-023F-9648-AA56-B151CB36D2CF}"/>
              </a:ext>
            </a:extLst>
          </p:cNvPr>
          <p:cNvPicPr>
            <a:picLocks noChangeAspect="1"/>
          </p:cNvPicPr>
          <p:nvPr/>
        </p:nvPicPr>
        <p:blipFill>
          <a:blip r:embed="rId5"/>
          <a:stretch>
            <a:fillRect/>
          </a:stretch>
        </p:blipFill>
        <p:spPr>
          <a:xfrm>
            <a:off x="4388035" y="542911"/>
            <a:ext cx="3283052" cy="5279716"/>
          </a:xfrm>
          <a:prstGeom prst="rect">
            <a:avLst/>
          </a:prstGeom>
        </p:spPr>
      </p:pic>
      <p:pic>
        <p:nvPicPr>
          <p:cNvPr id="16" name="Picture 15">
            <a:extLst>
              <a:ext uri="{FF2B5EF4-FFF2-40B4-BE49-F238E27FC236}">
                <a16:creationId xmlns:a16="http://schemas.microsoft.com/office/drawing/2014/main" id="{8FEF11CA-E579-AF47-974A-637CDDF67F15}"/>
              </a:ext>
            </a:extLst>
          </p:cNvPr>
          <p:cNvPicPr>
            <a:picLocks noChangeAspect="1"/>
          </p:cNvPicPr>
          <p:nvPr/>
        </p:nvPicPr>
        <p:blipFill>
          <a:blip r:embed="rId6"/>
          <a:stretch>
            <a:fillRect/>
          </a:stretch>
        </p:blipFill>
        <p:spPr>
          <a:xfrm>
            <a:off x="1168558" y="183711"/>
            <a:ext cx="10142821" cy="5998115"/>
          </a:xfrm>
          <a:prstGeom prst="rect">
            <a:avLst/>
          </a:prstGeom>
        </p:spPr>
      </p:pic>
      <p:pic>
        <p:nvPicPr>
          <p:cNvPr id="18" name="Picture 17">
            <a:extLst>
              <a:ext uri="{FF2B5EF4-FFF2-40B4-BE49-F238E27FC236}">
                <a16:creationId xmlns:a16="http://schemas.microsoft.com/office/drawing/2014/main" id="{28BDCCF8-2D55-B348-AE0E-C74AE6272EC7}"/>
              </a:ext>
            </a:extLst>
          </p:cNvPr>
          <p:cNvPicPr>
            <a:picLocks noChangeAspect="1"/>
          </p:cNvPicPr>
          <p:nvPr/>
        </p:nvPicPr>
        <p:blipFill>
          <a:blip r:embed="rId7"/>
          <a:stretch>
            <a:fillRect/>
          </a:stretch>
        </p:blipFill>
        <p:spPr>
          <a:xfrm>
            <a:off x="580716" y="240165"/>
            <a:ext cx="11496316" cy="6525909"/>
          </a:xfrm>
          <a:prstGeom prst="rect">
            <a:avLst/>
          </a:prstGeom>
        </p:spPr>
      </p:pic>
    </p:spTree>
    <p:extLst>
      <p:ext uri="{BB962C8B-B14F-4D97-AF65-F5344CB8AC3E}">
        <p14:creationId xmlns:p14="http://schemas.microsoft.com/office/powerpoint/2010/main" val="287950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2" presetClass="entr" presetSubtype="8"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F91E7FB-1A89-1344-98CB-64ECBF9C8BB2}"/>
              </a:ext>
            </a:extLst>
          </p:cNvPr>
          <p:cNvSpPr/>
          <p:nvPr/>
        </p:nvSpPr>
        <p:spPr>
          <a:xfrm>
            <a:off x="579664" y="889907"/>
            <a:ext cx="5078186" cy="5078186"/>
          </a:xfrm>
          <a:prstGeom prst="ellipse">
            <a:avLst/>
          </a:prstGeom>
          <a:noFill/>
          <a:ln w="114300">
            <a:solidFill>
              <a:srgbClr val="EC1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TextBox 8">
            <a:extLst>
              <a:ext uri="{FF2B5EF4-FFF2-40B4-BE49-F238E27FC236}">
                <a16:creationId xmlns:a16="http://schemas.microsoft.com/office/drawing/2014/main" id="{A259E28F-8262-2549-A602-008368793C65}"/>
              </a:ext>
            </a:extLst>
          </p:cNvPr>
          <p:cNvSpPr txBox="1"/>
          <p:nvPr/>
        </p:nvSpPr>
        <p:spPr>
          <a:xfrm>
            <a:off x="6414407" y="928583"/>
            <a:ext cx="5323114" cy="3939540"/>
          </a:xfrm>
          <a:prstGeom prst="rect">
            <a:avLst/>
          </a:prstGeom>
          <a:noFill/>
        </p:spPr>
        <p:txBody>
          <a:bodyPr wrap="square" rtlCol="0">
            <a:spAutoFit/>
          </a:bodyPr>
          <a:lstStyle/>
          <a:p>
            <a:r>
              <a:rPr lang="en-US" sz="4800" b="1" dirty="0" err="1">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Hovda</a:t>
            </a:r>
            <a:r>
              <a:rPr lang="en-US"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 Bohdan</a:t>
            </a:r>
            <a:endParaRPr lang="uk-UA"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endParaRP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student of IT STEP University</a:t>
            </a: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Hobby:</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playing videogames</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watching</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err="1">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Ragulivna</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and</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sleeping</a:t>
            </a:r>
            <a:endPar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endParaRP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Movie:</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The Wave(2008)</a:t>
            </a:r>
            <a:endPar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endParaRPr>
          </a:p>
          <a:p>
            <a:endParaRPr lang="uk-UA" sz="2400" dirty="0">
              <a:latin typeface="Franklin Gothic Medium" panose="020B0603020102020204" pitchFamily="34" charset="0"/>
              <a:ea typeface="Baskerville" panose="02020502070401020303" pitchFamily="18" charset="0"/>
              <a:cs typeface="Consolas" panose="020B0609020204030204" pitchFamily="49" charset="0"/>
            </a:endParaRPr>
          </a:p>
          <a:p>
            <a:endParaRPr lang="uk-UA" sz="4800" b="1" dirty="0">
              <a:solidFill>
                <a:srgbClr val="EC1F26"/>
              </a:solidFill>
              <a:latin typeface="Impact" panose="020B0806030902050204" pitchFamily="34" charset="0"/>
              <a:ea typeface="Baskerville" panose="02020502070401020303" pitchFamily="18" charset="0"/>
              <a:cs typeface="Consolas" panose="020B0609020204030204" pitchFamily="49" charset="0"/>
            </a:endParaRPr>
          </a:p>
          <a:p>
            <a:endParaRPr lang="en-UA" dirty="0"/>
          </a:p>
        </p:txBody>
      </p:sp>
      <p:sp>
        <p:nvSpPr>
          <p:cNvPr id="10" name="TextBox 9">
            <a:extLst>
              <a:ext uri="{FF2B5EF4-FFF2-40B4-BE49-F238E27FC236}">
                <a16:creationId xmlns:a16="http://schemas.microsoft.com/office/drawing/2014/main" id="{8FB6CA6D-54BB-184C-9513-74A2CD53D523}"/>
              </a:ext>
            </a:extLst>
          </p:cNvPr>
          <p:cNvSpPr txBox="1"/>
          <p:nvPr/>
        </p:nvSpPr>
        <p:spPr>
          <a:xfrm>
            <a:off x="6727372" y="4033413"/>
            <a:ext cx="4011386" cy="954107"/>
          </a:xfrm>
          <a:prstGeom prst="rect">
            <a:avLst/>
          </a:prstGeom>
          <a:noFill/>
        </p:spPr>
        <p:txBody>
          <a:bodyPr wrap="square" rtlCol="0">
            <a:spAutoFit/>
          </a:bodyPr>
          <a:lstStyle/>
          <a:p>
            <a:r>
              <a:rPr lang="uk-UA" sz="2800" dirty="0">
                <a:latin typeface="Franklin Gothic Medium" panose="020B0603020102020204" pitchFamily="34" charset="0"/>
              </a:rPr>
              <a:t>Батько наш – Бандера, Україна – мати!</a:t>
            </a:r>
          </a:p>
        </p:txBody>
      </p:sp>
      <p:sp>
        <p:nvSpPr>
          <p:cNvPr id="11" name="TextBox 10">
            <a:extLst>
              <a:ext uri="{FF2B5EF4-FFF2-40B4-BE49-F238E27FC236}">
                <a16:creationId xmlns:a16="http://schemas.microsoft.com/office/drawing/2014/main" id="{23F2E6DB-0520-F447-AB96-4C804BE06C20}"/>
              </a:ext>
            </a:extLst>
          </p:cNvPr>
          <p:cNvSpPr txBox="1"/>
          <p:nvPr/>
        </p:nvSpPr>
        <p:spPr>
          <a:xfrm>
            <a:off x="6096000" y="3534776"/>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18" name="TextBox 17">
            <a:extLst>
              <a:ext uri="{FF2B5EF4-FFF2-40B4-BE49-F238E27FC236}">
                <a16:creationId xmlns:a16="http://schemas.microsoft.com/office/drawing/2014/main" id="{CFDBA6CB-FCED-6A4C-9DE3-720ECDD525C9}"/>
              </a:ext>
            </a:extLst>
          </p:cNvPr>
          <p:cNvSpPr txBox="1"/>
          <p:nvPr/>
        </p:nvSpPr>
        <p:spPr>
          <a:xfrm rot="10800000">
            <a:off x="10338707" y="4267958"/>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pic>
        <p:nvPicPr>
          <p:cNvPr id="12" name="Picture 11">
            <a:extLst>
              <a:ext uri="{FF2B5EF4-FFF2-40B4-BE49-F238E27FC236}">
                <a16:creationId xmlns:a16="http://schemas.microsoft.com/office/drawing/2014/main" id="{E97F2310-A240-4540-A24A-4A7D49A9421C}"/>
              </a:ext>
            </a:extLst>
          </p:cNvPr>
          <p:cNvPicPr>
            <a:picLocks noChangeAspect="1"/>
          </p:cNvPicPr>
          <p:nvPr/>
        </p:nvPicPr>
        <p:blipFill rotWithShape="1">
          <a:blip r:embed="rId2"/>
          <a:srcRect l="10177" t="10845" r="715" b="22562"/>
          <a:stretch/>
        </p:blipFill>
        <p:spPr>
          <a:xfrm>
            <a:off x="868135" y="1137556"/>
            <a:ext cx="4599216" cy="4582888"/>
          </a:xfrm>
          <a:custGeom>
            <a:avLst/>
            <a:gdLst>
              <a:gd name="connsiteX0" fmla="*/ 2299608 w 4599216"/>
              <a:gd name="connsiteY0" fmla="*/ 0 h 4582888"/>
              <a:gd name="connsiteX1" fmla="*/ 4599216 w 4599216"/>
              <a:gd name="connsiteY1" fmla="*/ 2291444 h 4582888"/>
              <a:gd name="connsiteX2" fmla="*/ 2299608 w 4599216"/>
              <a:gd name="connsiteY2" fmla="*/ 4582888 h 4582888"/>
              <a:gd name="connsiteX3" fmla="*/ 0 w 4599216"/>
              <a:gd name="connsiteY3" fmla="*/ 2291444 h 4582888"/>
              <a:gd name="connsiteX4" fmla="*/ 2299608 w 4599216"/>
              <a:gd name="connsiteY4" fmla="*/ 0 h 458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216" h="4582888">
                <a:moveTo>
                  <a:pt x="2299608" y="0"/>
                </a:moveTo>
                <a:cubicBezTo>
                  <a:pt x="3569646" y="0"/>
                  <a:pt x="4599216" y="1025914"/>
                  <a:pt x="4599216" y="2291444"/>
                </a:cubicBezTo>
                <a:cubicBezTo>
                  <a:pt x="4599216" y="3556974"/>
                  <a:pt x="3569646" y="4582888"/>
                  <a:pt x="2299608" y="4582888"/>
                </a:cubicBezTo>
                <a:cubicBezTo>
                  <a:pt x="1029570" y="4582888"/>
                  <a:pt x="0" y="3556974"/>
                  <a:pt x="0" y="2291444"/>
                </a:cubicBezTo>
                <a:cubicBezTo>
                  <a:pt x="0" y="1025914"/>
                  <a:pt x="1029570" y="0"/>
                  <a:pt x="2299608" y="0"/>
                </a:cubicBezTo>
                <a:close/>
              </a:path>
            </a:pathLst>
          </a:custGeom>
        </p:spPr>
      </p:pic>
    </p:spTree>
    <p:extLst>
      <p:ext uri="{BB962C8B-B14F-4D97-AF65-F5344CB8AC3E}">
        <p14:creationId xmlns:p14="http://schemas.microsoft.com/office/powerpoint/2010/main" val="3675747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E09478-3AAC-1742-81DE-C3DAECB0EA3C}"/>
              </a:ext>
            </a:extLst>
          </p:cNvPr>
          <p:cNvPicPr>
            <a:picLocks noChangeAspect="1"/>
          </p:cNvPicPr>
          <p:nvPr/>
        </p:nvPicPr>
        <p:blipFill>
          <a:blip r:embed="rId2"/>
          <a:stretch>
            <a:fillRect/>
          </a:stretch>
        </p:blipFill>
        <p:spPr>
          <a:xfrm>
            <a:off x="580716" y="240165"/>
            <a:ext cx="11496316" cy="6525909"/>
          </a:xfrm>
          <a:prstGeom prst="rect">
            <a:avLst/>
          </a:prstGeom>
        </p:spPr>
      </p:pic>
      <p:sp>
        <p:nvSpPr>
          <p:cNvPr id="5" name="Right Arrow 4">
            <a:extLst>
              <a:ext uri="{FF2B5EF4-FFF2-40B4-BE49-F238E27FC236}">
                <a16:creationId xmlns:a16="http://schemas.microsoft.com/office/drawing/2014/main" id="{FD53D7CA-DA98-D74E-AF77-14DAA38AB5FA}"/>
              </a:ext>
            </a:extLst>
          </p:cNvPr>
          <p:cNvSpPr/>
          <p:nvPr/>
        </p:nvSpPr>
        <p:spPr>
          <a:xfrm>
            <a:off x="-130338" y="3414572"/>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6" name="Right Arrow 5">
            <a:extLst>
              <a:ext uri="{FF2B5EF4-FFF2-40B4-BE49-F238E27FC236}">
                <a16:creationId xmlns:a16="http://schemas.microsoft.com/office/drawing/2014/main" id="{D9A988FA-A912-204E-A3A2-7457C1743C05}"/>
              </a:ext>
            </a:extLst>
          </p:cNvPr>
          <p:cNvSpPr/>
          <p:nvPr/>
        </p:nvSpPr>
        <p:spPr>
          <a:xfrm>
            <a:off x="-130338" y="-1188715"/>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7" name="Right Arrow 6">
            <a:extLst>
              <a:ext uri="{FF2B5EF4-FFF2-40B4-BE49-F238E27FC236}">
                <a16:creationId xmlns:a16="http://schemas.microsoft.com/office/drawing/2014/main" id="{8AD66A0E-E769-E648-95AC-43F2B150CF2B}"/>
              </a:ext>
            </a:extLst>
          </p:cNvPr>
          <p:cNvSpPr/>
          <p:nvPr/>
        </p:nvSpPr>
        <p:spPr>
          <a:xfrm rot="10800000">
            <a:off x="-1520535" y="1024014"/>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i="1" dirty="0"/>
          </a:p>
        </p:txBody>
      </p:sp>
      <p:sp>
        <p:nvSpPr>
          <p:cNvPr id="8" name="Rectangle 7">
            <a:extLst>
              <a:ext uri="{FF2B5EF4-FFF2-40B4-BE49-F238E27FC236}">
                <a16:creationId xmlns:a16="http://schemas.microsoft.com/office/drawing/2014/main" id="{4DE8C09C-A7BC-9648-957A-7C2B078652F5}"/>
              </a:ext>
            </a:extLst>
          </p:cNvPr>
          <p:cNvSpPr/>
          <p:nvPr/>
        </p:nvSpPr>
        <p:spPr>
          <a:xfrm>
            <a:off x="1159274" y="1258199"/>
            <a:ext cx="6815138"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Project Architecture</a:t>
            </a:r>
          </a:p>
        </p:txBody>
      </p:sp>
      <p:sp>
        <p:nvSpPr>
          <p:cNvPr id="9" name="TextBox 8">
            <a:extLst>
              <a:ext uri="{FF2B5EF4-FFF2-40B4-BE49-F238E27FC236}">
                <a16:creationId xmlns:a16="http://schemas.microsoft.com/office/drawing/2014/main" id="{2D1CBE1D-2C3F-CA43-B4EB-9C11DB86662A}"/>
              </a:ext>
            </a:extLst>
          </p:cNvPr>
          <p:cNvSpPr txBox="1"/>
          <p:nvPr/>
        </p:nvSpPr>
        <p:spPr>
          <a:xfrm>
            <a:off x="1724650" y="2132712"/>
            <a:ext cx="9658900" cy="3046988"/>
          </a:xfrm>
          <a:prstGeom prst="rect">
            <a:avLst/>
          </a:prstGeom>
          <a:noFill/>
        </p:spPr>
        <p:txBody>
          <a:bodyPr wrap="square" rtlCol="0">
            <a:spAutoFit/>
          </a:bodyPr>
          <a:lstStyle/>
          <a:p>
            <a:r>
              <a:rPr lang="en-GB" sz="3200" i="1" dirty="0">
                <a:solidFill>
                  <a:schemeClr val="bg1"/>
                </a:solidFill>
                <a:latin typeface="Franklin Gothic Medium" panose="020B0603020102020204" pitchFamily="34" charset="0"/>
              </a:rPr>
              <a:t>the organization (or chunking) of a product’s functional   elements. It’s the ways these elements, or chunks, interact. It plays a significant role   in how to design, make, sell, use, and repair a new product offering. Linking to system-  level design and the principles of system engineering.</a:t>
            </a:r>
          </a:p>
        </p:txBody>
      </p:sp>
    </p:spTree>
    <p:extLst>
      <p:ext uri="{BB962C8B-B14F-4D97-AF65-F5344CB8AC3E}">
        <p14:creationId xmlns:p14="http://schemas.microsoft.com/office/powerpoint/2010/main" val="417323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87DB2-9BF2-9C42-9A52-669215E0F793}"/>
              </a:ext>
            </a:extLst>
          </p:cNvPr>
          <p:cNvSpPr/>
          <p:nvPr/>
        </p:nvSpPr>
        <p:spPr>
          <a:xfrm>
            <a:off x="1155989" y="1258199"/>
            <a:ext cx="6815138"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Project Architecture</a:t>
            </a:r>
          </a:p>
        </p:txBody>
      </p:sp>
      <p:sp>
        <p:nvSpPr>
          <p:cNvPr id="5" name="TextBox 4">
            <a:extLst>
              <a:ext uri="{FF2B5EF4-FFF2-40B4-BE49-F238E27FC236}">
                <a16:creationId xmlns:a16="http://schemas.microsoft.com/office/drawing/2014/main" id="{39D425F3-994C-784D-BA7C-F0B05CDF87B0}"/>
              </a:ext>
            </a:extLst>
          </p:cNvPr>
          <p:cNvSpPr txBox="1"/>
          <p:nvPr/>
        </p:nvSpPr>
        <p:spPr>
          <a:xfrm>
            <a:off x="1724650" y="2132712"/>
            <a:ext cx="9658900" cy="3046988"/>
          </a:xfrm>
          <a:prstGeom prst="rect">
            <a:avLst/>
          </a:prstGeom>
          <a:noFill/>
        </p:spPr>
        <p:txBody>
          <a:bodyPr wrap="square" rtlCol="0">
            <a:spAutoFit/>
          </a:bodyPr>
          <a:lstStyle/>
          <a:p>
            <a:r>
              <a:rPr lang="en-GB" sz="3200" i="1" dirty="0">
                <a:solidFill>
                  <a:schemeClr val="bg1"/>
                </a:solidFill>
                <a:latin typeface="Franklin Gothic Medium" panose="020B0603020102020204" pitchFamily="34" charset="0"/>
              </a:rPr>
              <a:t>the organization (or chunking) of a product’s functional   elements. It’s the ways these elements, or chunks, interact. It plays a significant role   in how to design, make, sell, use, and repair a new product offering. Linking to system-  level design and the principles of system engineering.</a:t>
            </a:r>
          </a:p>
        </p:txBody>
      </p:sp>
      <p:sp>
        <p:nvSpPr>
          <p:cNvPr id="6" name="Right Arrow 5">
            <a:extLst>
              <a:ext uri="{FF2B5EF4-FFF2-40B4-BE49-F238E27FC236}">
                <a16:creationId xmlns:a16="http://schemas.microsoft.com/office/drawing/2014/main" id="{D85B5886-1552-7E40-B1B4-27940B38E79B}"/>
              </a:ext>
            </a:extLst>
          </p:cNvPr>
          <p:cNvSpPr/>
          <p:nvPr/>
        </p:nvSpPr>
        <p:spPr>
          <a:xfrm>
            <a:off x="-130966" y="3362384"/>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7" name="Right Arrow 6">
            <a:extLst>
              <a:ext uri="{FF2B5EF4-FFF2-40B4-BE49-F238E27FC236}">
                <a16:creationId xmlns:a16="http://schemas.microsoft.com/office/drawing/2014/main" id="{2C176F3D-017A-A148-9DAF-8F9CA8475091}"/>
              </a:ext>
            </a:extLst>
          </p:cNvPr>
          <p:cNvSpPr/>
          <p:nvPr/>
        </p:nvSpPr>
        <p:spPr>
          <a:xfrm rot="10800000">
            <a:off x="-1491678" y="911257"/>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8" name="Right Arrow 7">
            <a:extLst>
              <a:ext uri="{FF2B5EF4-FFF2-40B4-BE49-F238E27FC236}">
                <a16:creationId xmlns:a16="http://schemas.microsoft.com/office/drawing/2014/main" id="{FAFBEE36-D337-084C-B006-9498AA80E7CE}"/>
              </a:ext>
            </a:extLst>
          </p:cNvPr>
          <p:cNvSpPr/>
          <p:nvPr/>
        </p:nvSpPr>
        <p:spPr>
          <a:xfrm>
            <a:off x="-183993" y="-1305410"/>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solidFill>
                <a:schemeClr val="tx1"/>
              </a:solidFill>
            </a:endParaRPr>
          </a:p>
        </p:txBody>
      </p:sp>
      <p:pic>
        <p:nvPicPr>
          <p:cNvPr id="10" name="Picture 9">
            <a:extLst>
              <a:ext uri="{FF2B5EF4-FFF2-40B4-BE49-F238E27FC236}">
                <a16:creationId xmlns:a16="http://schemas.microsoft.com/office/drawing/2014/main" id="{FE50C1A9-2807-494B-B53A-A5A38DA14C14}"/>
              </a:ext>
            </a:extLst>
          </p:cNvPr>
          <p:cNvPicPr>
            <a:picLocks noChangeAspect="1"/>
          </p:cNvPicPr>
          <p:nvPr/>
        </p:nvPicPr>
        <p:blipFill>
          <a:blip r:embed="rId2"/>
          <a:stretch>
            <a:fillRect/>
          </a:stretch>
        </p:blipFill>
        <p:spPr>
          <a:xfrm>
            <a:off x="1493928" y="286298"/>
            <a:ext cx="9204144" cy="6150061"/>
          </a:xfrm>
          <a:prstGeom prst="rect">
            <a:avLst/>
          </a:prstGeom>
        </p:spPr>
      </p:pic>
    </p:spTree>
    <p:extLst>
      <p:ext uri="{BB962C8B-B14F-4D97-AF65-F5344CB8AC3E}">
        <p14:creationId xmlns:p14="http://schemas.microsoft.com/office/powerpoint/2010/main" val="88070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DFDB98-164F-5B43-9E3F-0A3CDB7DAFEB}"/>
              </a:ext>
            </a:extLst>
          </p:cNvPr>
          <p:cNvPicPr>
            <a:picLocks noChangeAspect="1"/>
          </p:cNvPicPr>
          <p:nvPr/>
        </p:nvPicPr>
        <p:blipFill>
          <a:blip r:embed="rId2"/>
          <a:stretch>
            <a:fillRect/>
          </a:stretch>
        </p:blipFill>
        <p:spPr>
          <a:xfrm>
            <a:off x="1493928" y="286298"/>
            <a:ext cx="9204144" cy="6150061"/>
          </a:xfrm>
          <a:prstGeom prst="rect">
            <a:avLst/>
          </a:prstGeom>
        </p:spPr>
      </p:pic>
      <p:sp>
        <p:nvSpPr>
          <p:cNvPr id="13" name="Right Arrow 12">
            <a:extLst>
              <a:ext uri="{FF2B5EF4-FFF2-40B4-BE49-F238E27FC236}">
                <a16:creationId xmlns:a16="http://schemas.microsoft.com/office/drawing/2014/main" id="{C65FC8A1-C415-3E43-8755-95907E15496A}"/>
              </a:ext>
            </a:extLst>
          </p:cNvPr>
          <p:cNvSpPr/>
          <p:nvPr/>
        </p:nvSpPr>
        <p:spPr>
          <a:xfrm>
            <a:off x="-130338" y="3414572"/>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4" name="Right Arrow 13">
            <a:extLst>
              <a:ext uri="{FF2B5EF4-FFF2-40B4-BE49-F238E27FC236}">
                <a16:creationId xmlns:a16="http://schemas.microsoft.com/office/drawing/2014/main" id="{BB8A8D64-AF73-6B46-B044-9FB656089864}"/>
              </a:ext>
            </a:extLst>
          </p:cNvPr>
          <p:cNvSpPr/>
          <p:nvPr/>
        </p:nvSpPr>
        <p:spPr>
          <a:xfrm>
            <a:off x="-130338" y="-1188715"/>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5" name="Right Arrow 14">
            <a:extLst>
              <a:ext uri="{FF2B5EF4-FFF2-40B4-BE49-F238E27FC236}">
                <a16:creationId xmlns:a16="http://schemas.microsoft.com/office/drawing/2014/main" id="{02776216-E938-A949-8ABE-2CA7F98E1FC2}"/>
              </a:ext>
            </a:extLst>
          </p:cNvPr>
          <p:cNvSpPr/>
          <p:nvPr/>
        </p:nvSpPr>
        <p:spPr>
          <a:xfrm rot="10800000">
            <a:off x="-1520535" y="1024014"/>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i="1" dirty="0"/>
          </a:p>
        </p:txBody>
      </p:sp>
      <p:sp>
        <p:nvSpPr>
          <p:cNvPr id="16" name="Rectangle 15">
            <a:extLst>
              <a:ext uri="{FF2B5EF4-FFF2-40B4-BE49-F238E27FC236}">
                <a16:creationId xmlns:a16="http://schemas.microsoft.com/office/drawing/2014/main" id="{41039A8A-668E-D94C-AC4D-97DD2C8D4F3F}"/>
              </a:ext>
            </a:extLst>
          </p:cNvPr>
          <p:cNvSpPr/>
          <p:nvPr/>
        </p:nvSpPr>
        <p:spPr>
          <a:xfrm>
            <a:off x="1142341" y="1258199"/>
            <a:ext cx="2515259"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CI/CD? </a:t>
            </a:r>
          </a:p>
        </p:txBody>
      </p:sp>
      <p:sp>
        <p:nvSpPr>
          <p:cNvPr id="17" name="TextBox 16">
            <a:extLst>
              <a:ext uri="{FF2B5EF4-FFF2-40B4-BE49-F238E27FC236}">
                <a16:creationId xmlns:a16="http://schemas.microsoft.com/office/drawing/2014/main" id="{9EAABAE2-3CF1-114E-BC60-C026770AF290}"/>
              </a:ext>
            </a:extLst>
          </p:cNvPr>
          <p:cNvSpPr txBox="1"/>
          <p:nvPr/>
        </p:nvSpPr>
        <p:spPr>
          <a:xfrm>
            <a:off x="1724650" y="2132712"/>
            <a:ext cx="9658900" cy="3108543"/>
          </a:xfrm>
          <a:prstGeom prst="rect">
            <a:avLst/>
          </a:prstGeom>
          <a:noFill/>
        </p:spPr>
        <p:txBody>
          <a:bodyPr wrap="square" rtlCol="0">
            <a:spAutoFit/>
          </a:bodyPr>
          <a:lstStyle/>
          <a:p>
            <a:r>
              <a:rPr lang="en-GB" sz="2800" i="1" dirty="0">
                <a:solidFill>
                  <a:schemeClr val="bg1"/>
                </a:solidFill>
                <a:latin typeface="Franklin Gothic Medium" panose="020B0603020102020204" pitchFamily="34" charset="0"/>
              </a:rPr>
              <a:t>a method to frequently deliver apps to customers by introducing automation into the stages of app development. The main concepts attributed to CI/CD are continuous integration, continuous delivery, and continuous deployment. CI/CD is a solution to the problems integrating new code can cause for development and operations teams (AKA "integration hell").</a:t>
            </a:r>
          </a:p>
        </p:txBody>
      </p:sp>
      <p:sp>
        <p:nvSpPr>
          <p:cNvPr id="18" name="TextBox 17">
            <a:extLst>
              <a:ext uri="{FF2B5EF4-FFF2-40B4-BE49-F238E27FC236}">
                <a16:creationId xmlns:a16="http://schemas.microsoft.com/office/drawing/2014/main" id="{6B4FA194-F5FF-2342-8FF7-B3A9F37E00CD}"/>
              </a:ext>
            </a:extLst>
          </p:cNvPr>
          <p:cNvSpPr txBox="1"/>
          <p:nvPr/>
        </p:nvSpPr>
        <p:spPr>
          <a:xfrm>
            <a:off x="3504569" y="1585826"/>
            <a:ext cx="6486525" cy="400110"/>
          </a:xfrm>
          <a:prstGeom prst="rect">
            <a:avLst/>
          </a:prstGeom>
          <a:noFill/>
        </p:spPr>
        <p:txBody>
          <a:bodyPr wrap="square" rtlCol="0">
            <a:spAutoFit/>
          </a:bodyPr>
          <a:lstStyle/>
          <a:p>
            <a:r>
              <a:rPr lang="en-UA" sz="2000" dirty="0">
                <a:solidFill>
                  <a:schemeClr val="bg1"/>
                </a:solidFill>
              </a:rPr>
              <a:t>Don’t hear about this? We too, but Misha will explaine😊</a:t>
            </a:r>
          </a:p>
        </p:txBody>
      </p:sp>
    </p:spTree>
    <p:extLst>
      <p:ext uri="{BB962C8B-B14F-4D97-AF65-F5344CB8AC3E}">
        <p14:creationId xmlns:p14="http://schemas.microsoft.com/office/powerpoint/2010/main" val="19576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1+#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1" fill="hold" grpId="0" nodeType="clickEffect">
                                  <p:stCondLst>
                                    <p:cond delay="0"/>
                                  </p:stCondLst>
                                  <p:childTnLst>
                                    <p:animEffect transition="out" filter="wipe(up)">
                                      <p:cBhvr>
                                        <p:cTn id="32" dur="500"/>
                                        <p:tgtEl>
                                          <p:spTgt spid="18">
                                            <p:txEl>
                                              <p:pRg st="0" end="0"/>
                                            </p:txEl>
                                          </p:spTgt>
                                        </p:tgtEl>
                                      </p:cBhvr>
                                    </p:animEffect>
                                    <p:set>
                                      <p:cBhvr>
                                        <p:cTn id="33" dur="1" fill="hold">
                                          <p:stCondLst>
                                            <p:cond delay="499"/>
                                          </p:stCondLst>
                                        </p:cTn>
                                        <p:tgtEl>
                                          <p:spTgt spid="18">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6FC6B3-9D0C-BC4D-89EB-252264B5A89E}"/>
              </a:ext>
            </a:extLst>
          </p:cNvPr>
          <p:cNvSpPr/>
          <p:nvPr/>
        </p:nvSpPr>
        <p:spPr>
          <a:xfrm>
            <a:off x="1142341" y="1258199"/>
            <a:ext cx="2515259"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CI/CD? </a:t>
            </a:r>
          </a:p>
        </p:txBody>
      </p:sp>
      <p:sp>
        <p:nvSpPr>
          <p:cNvPr id="5" name="TextBox 4">
            <a:extLst>
              <a:ext uri="{FF2B5EF4-FFF2-40B4-BE49-F238E27FC236}">
                <a16:creationId xmlns:a16="http://schemas.microsoft.com/office/drawing/2014/main" id="{B6F65BBC-D4A2-904A-BB14-74A2981449A1}"/>
              </a:ext>
            </a:extLst>
          </p:cNvPr>
          <p:cNvSpPr txBox="1"/>
          <p:nvPr/>
        </p:nvSpPr>
        <p:spPr>
          <a:xfrm>
            <a:off x="1724650" y="2132712"/>
            <a:ext cx="9658900" cy="3108543"/>
          </a:xfrm>
          <a:prstGeom prst="rect">
            <a:avLst/>
          </a:prstGeom>
          <a:noFill/>
        </p:spPr>
        <p:txBody>
          <a:bodyPr wrap="square" rtlCol="0">
            <a:spAutoFit/>
          </a:bodyPr>
          <a:lstStyle/>
          <a:p>
            <a:r>
              <a:rPr lang="en-GB" sz="2800" i="1" dirty="0">
                <a:solidFill>
                  <a:schemeClr val="bg1"/>
                </a:solidFill>
                <a:latin typeface="Franklin Gothic Medium" panose="020B0603020102020204" pitchFamily="34" charset="0"/>
              </a:rPr>
              <a:t>a method to frequently deliver apps to customers by introducing automation into the stages of app development. The main concepts attributed to CI/CD are continuous integration, continuous delivery, and continuous deployment. CI/CD is a solution to the problems integrating new code can cause for development and operations teams (AKA "integration hell").</a:t>
            </a:r>
          </a:p>
        </p:txBody>
      </p:sp>
      <p:sp>
        <p:nvSpPr>
          <p:cNvPr id="13" name="Right Arrow 12">
            <a:extLst>
              <a:ext uri="{FF2B5EF4-FFF2-40B4-BE49-F238E27FC236}">
                <a16:creationId xmlns:a16="http://schemas.microsoft.com/office/drawing/2014/main" id="{EF953468-64F1-BA42-81E1-1FECFF9E2827}"/>
              </a:ext>
            </a:extLst>
          </p:cNvPr>
          <p:cNvSpPr/>
          <p:nvPr/>
        </p:nvSpPr>
        <p:spPr>
          <a:xfrm>
            <a:off x="-130966" y="3362384"/>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14" name="Right Arrow 13">
            <a:extLst>
              <a:ext uri="{FF2B5EF4-FFF2-40B4-BE49-F238E27FC236}">
                <a16:creationId xmlns:a16="http://schemas.microsoft.com/office/drawing/2014/main" id="{AB578281-CB2A-CD4A-BC30-587A1EDF5550}"/>
              </a:ext>
            </a:extLst>
          </p:cNvPr>
          <p:cNvSpPr/>
          <p:nvPr/>
        </p:nvSpPr>
        <p:spPr>
          <a:xfrm rot="10800000">
            <a:off x="-1491678" y="911257"/>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15" name="Right Arrow 14">
            <a:extLst>
              <a:ext uri="{FF2B5EF4-FFF2-40B4-BE49-F238E27FC236}">
                <a16:creationId xmlns:a16="http://schemas.microsoft.com/office/drawing/2014/main" id="{0B3ED197-38AA-AC41-AA48-7CC263AC65AC}"/>
              </a:ext>
            </a:extLst>
          </p:cNvPr>
          <p:cNvSpPr/>
          <p:nvPr/>
        </p:nvSpPr>
        <p:spPr>
          <a:xfrm>
            <a:off x="-183993" y="-1305410"/>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solidFill>
                <a:schemeClr val="tx1"/>
              </a:solidFill>
            </a:endParaRPr>
          </a:p>
        </p:txBody>
      </p:sp>
      <p:sp>
        <p:nvSpPr>
          <p:cNvPr id="16" name="TextBox 15">
            <a:extLst>
              <a:ext uri="{FF2B5EF4-FFF2-40B4-BE49-F238E27FC236}">
                <a16:creationId xmlns:a16="http://schemas.microsoft.com/office/drawing/2014/main" id="{736FBE4B-2A6E-AF40-A077-42F2B9E2788F}"/>
              </a:ext>
            </a:extLst>
          </p:cNvPr>
          <p:cNvSpPr txBox="1"/>
          <p:nvPr/>
        </p:nvSpPr>
        <p:spPr>
          <a:xfrm>
            <a:off x="2907071" y="2178039"/>
            <a:ext cx="6986361" cy="369332"/>
          </a:xfrm>
          <a:prstGeom prst="rect">
            <a:avLst/>
          </a:prstGeom>
          <a:noFill/>
        </p:spPr>
        <p:txBody>
          <a:bodyPr wrap="square" rtlCol="0">
            <a:spAutoFit/>
          </a:bodyPr>
          <a:lstStyle/>
          <a:p>
            <a:r>
              <a:rPr lang="uk-UA" dirty="0"/>
              <a:t>Має бути картинка з якимись вузлами з </a:t>
            </a:r>
            <a:r>
              <a:rPr lang="uk-UA" dirty="0" err="1"/>
              <a:t>гітхабу</a:t>
            </a:r>
            <a:r>
              <a:rPr lang="uk-UA" dirty="0"/>
              <a:t>, які не знати де взяти </a:t>
            </a:r>
            <a:endParaRPr lang="en-UA" dirty="0"/>
          </a:p>
        </p:txBody>
      </p:sp>
    </p:spTree>
    <p:extLst>
      <p:ext uri="{BB962C8B-B14F-4D97-AF65-F5344CB8AC3E}">
        <p14:creationId xmlns:p14="http://schemas.microsoft.com/office/powerpoint/2010/main" val="412479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800" fill="hold"/>
                                        <p:tgtEl>
                                          <p:spTgt spid="15"/>
                                        </p:tgtEl>
                                        <p:attrNameLst>
                                          <p:attrName>ppt_x</p:attrName>
                                        </p:attrNameLst>
                                      </p:cBhvr>
                                      <p:tavLst>
                                        <p:tav tm="0">
                                          <p:val>
                                            <p:strVal val="0-#ppt_w/2"/>
                                          </p:val>
                                        </p:tav>
                                        <p:tav tm="100000">
                                          <p:val>
                                            <p:strVal val="#ppt_x"/>
                                          </p:val>
                                        </p:tav>
                                      </p:tavLst>
                                    </p:anim>
                                    <p:anim calcmode="lin" valueType="num">
                                      <p:cBhvr additive="base">
                                        <p:cTn id="12" dur="8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99D1A5D-59ED-784A-AE45-BFB579A2BDBD}"/>
              </a:ext>
            </a:extLst>
          </p:cNvPr>
          <p:cNvSpPr txBox="1"/>
          <p:nvPr/>
        </p:nvSpPr>
        <p:spPr>
          <a:xfrm>
            <a:off x="2907071" y="2178039"/>
            <a:ext cx="6986361" cy="369332"/>
          </a:xfrm>
          <a:prstGeom prst="rect">
            <a:avLst/>
          </a:prstGeom>
          <a:noFill/>
        </p:spPr>
        <p:txBody>
          <a:bodyPr wrap="square" rtlCol="0">
            <a:spAutoFit/>
          </a:bodyPr>
          <a:lstStyle/>
          <a:p>
            <a:r>
              <a:rPr lang="uk-UA" dirty="0"/>
              <a:t>Має бути картинка з якимись вузлами з </a:t>
            </a:r>
            <a:r>
              <a:rPr lang="uk-UA" dirty="0" err="1"/>
              <a:t>гітхабу</a:t>
            </a:r>
            <a:r>
              <a:rPr lang="uk-UA" dirty="0"/>
              <a:t>, які не знати де взяти </a:t>
            </a:r>
            <a:endParaRPr lang="en-UA" dirty="0"/>
          </a:p>
        </p:txBody>
      </p:sp>
      <p:sp>
        <p:nvSpPr>
          <p:cNvPr id="12" name="Right Arrow 11">
            <a:extLst>
              <a:ext uri="{FF2B5EF4-FFF2-40B4-BE49-F238E27FC236}">
                <a16:creationId xmlns:a16="http://schemas.microsoft.com/office/drawing/2014/main" id="{7FF3C2BB-F2AB-BF40-BBA3-38A27A1F9187}"/>
              </a:ext>
            </a:extLst>
          </p:cNvPr>
          <p:cNvSpPr/>
          <p:nvPr/>
        </p:nvSpPr>
        <p:spPr>
          <a:xfrm>
            <a:off x="-130338" y="3414572"/>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3" name="Right Arrow 12">
            <a:extLst>
              <a:ext uri="{FF2B5EF4-FFF2-40B4-BE49-F238E27FC236}">
                <a16:creationId xmlns:a16="http://schemas.microsoft.com/office/drawing/2014/main" id="{75FE66B5-7ADA-7A42-B1B1-0B9CF4676465}"/>
              </a:ext>
            </a:extLst>
          </p:cNvPr>
          <p:cNvSpPr/>
          <p:nvPr/>
        </p:nvSpPr>
        <p:spPr>
          <a:xfrm>
            <a:off x="-130338" y="-1188715"/>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4" name="Right Arrow 13">
            <a:extLst>
              <a:ext uri="{FF2B5EF4-FFF2-40B4-BE49-F238E27FC236}">
                <a16:creationId xmlns:a16="http://schemas.microsoft.com/office/drawing/2014/main" id="{0913D2B5-DC5E-5A44-906B-A59602D40F5A}"/>
              </a:ext>
            </a:extLst>
          </p:cNvPr>
          <p:cNvSpPr/>
          <p:nvPr/>
        </p:nvSpPr>
        <p:spPr>
          <a:xfrm rot="10800000">
            <a:off x="-1520535" y="1024014"/>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i="1" dirty="0"/>
          </a:p>
        </p:txBody>
      </p:sp>
      <p:sp>
        <p:nvSpPr>
          <p:cNvPr id="15" name="Right Arrow 14">
            <a:extLst>
              <a:ext uri="{FF2B5EF4-FFF2-40B4-BE49-F238E27FC236}">
                <a16:creationId xmlns:a16="http://schemas.microsoft.com/office/drawing/2014/main" id="{46CB3DCD-7161-6046-A64C-95E6A673F678}"/>
              </a:ext>
            </a:extLst>
          </p:cNvPr>
          <p:cNvSpPr/>
          <p:nvPr/>
        </p:nvSpPr>
        <p:spPr>
          <a:xfrm rot="16200000" flipH="1">
            <a:off x="1462108" y="178233"/>
            <a:ext cx="13594082" cy="11815217"/>
          </a:xfrm>
          <a:prstGeom prst="rightArrow">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solidFill>
                <a:srgbClr val="EC1F26"/>
              </a:solidFill>
            </a:endParaRPr>
          </a:p>
        </p:txBody>
      </p:sp>
      <p:sp>
        <p:nvSpPr>
          <p:cNvPr id="16" name="TextBox 15">
            <a:extLst>
              <a:ext uri="{FF2B5EF4-FFF2-40B4-BE49-F238E27FC236}">
                <a16:creationId xmlns:a16="http://schemas.microsoft.com/office/drawing/2014/main" id="{9F21D3D1-AF4A-AA4C-805F-2B87799DE955}"/>
              </a:ext>
            </a:extLst>
          </p:cNvPr>
          <p:cNvSpPr txBox="1"/>
          <p:nvPr/>
        </p:nvSpPr>
        <p:spPr>
          <a:xfrm>
            <a:off x="5916201" y="853992"/>
            <a:ext cx="5366681" cy="2923877"/>
          </a:xfrm>
          <a:prstGeom prst="rect">
            <a:avLst/>
          </a:prstGeom>
          <a:noFill/>
        </p:spPr>
        <p:txBody>
          <a:bodyPr wrap="square" rtlCol="0">
            <a:spAutoFit/>
          </a:bodyPr>
          <a:lstStyle/>
          <a:p>
            <a:r>
              <a:rPr lang="en-US" sz="4000" b="1" dirty="0">
                <a:latin typeface="Franklin Gothic Medium" panose="020B0603020102020204" pitchFamily="34" charset="0"/>
              </a:rPr>
              <a:t>Types of testing:</a:t>
            </a:r>
          </a:p>
          <a:p>
            <a:pPr marL="285750" indent="-285750">
              <a:buFont typeface="Arial" panose="020B0604020202020204" pitchFamily="34" charset="0"/>
              <a:buChar char="•"/>
            </a:pPr>
            <a:r>
              <a:rPr lang="en-US" sz="3600" i="1" dirty="0">
                <a:solidFill>
                  <a:srgbClr val="EC1F26"/>
                </a:solidFill>
                <a:latin typeface="Franklin Gothic Medium" panose="020B0603020102020204" pitchFamily="34" charset="0"/>
              </a:rPr>
              <a:t>Functional testing</a:t>
            </a:r>
          </a:p>
          <a:p>
            <a:pPr marL="285750" indent="-285750">
              <a:buFont typeface="Arial" panose="020B0604020202020204" pitchFamily="34" charset="0"/>
              <a:buChar char="•"/>
            </a:pPr>
            <a:r>
              <a:rPr lang="en-US" sz="3600" i="1" dirty="0">
                <a:solidFill>
                  <a:srgbClr val="EC1F26"/>
                </a:solidFill>
                <a:latin typeface="Franklin Gothic Medium" panose="020B0603020102020204" pitchFamily="34" charset="0"/>
              </a:rPr>
              <a:t>Non-functional testing</a:t>
            </a:r>
          </a:p>
          <a:p>
            <a:pPr marL="285750" indent="-285750">
              <a:buFont typeface="Arial" panose="020B0604020202020204" pitchFamily="34" charset="0"/>
              <a:buChar char="•"/>
            </a:pPr>
            <a:r>
              <a:rPr lang="en-US" sz="3600" i="1" dirty="0">
                <a:solidFill>
                  <a:srgbClr val="EC1F26"/>
                </a:solidFill>
                <a:latin typeface="Franklin Gothic Medium" panose="020B0603020102020204" pitchFamily="34" charset="0"/>
              </a:rPr>
              <a:t>Structural testing</a:t>
            </a:r>
          </a:p>
          <a:p>
            <a:pPr marL="285750" indent="-285750">
              <a:buFont typeface="Arial" panose="020B0604020202020204" pitchFamily="34" charset="0"/>
              <a:buChar char="•"/>
            </a:pPr>
            <a:r>
              <a:rPr lang="en-US" sz="3600" i="1" dirty="0">
                <a:solidFill>
                  <a:srgbClr val="EC1F26"/>
                </a:solidFill>
                <a:latin typeface="Franklin Gothic Medium" panose="020B0603020102020204" pitchFamily="34" charset="0"/>
              </a:rPr>
              <a:t>Testing changes</a:t>
            </a:r>
            <a:endParaRPr lang="en-UA" sz="3600" i="1" dirty="0">
              <a:solidFill>
                <a:srgbClr val="EC1F26"/>
              </a:solidFill>
              <a:latin typeface="Franklin Gothic Medium" panose="020B0603020102020204" pitchFamily="34" charset="0"/>
            </a:endParaRPr>
          </a:p>
        </p:txBody>
      </p:sp>
      <p:sp>
        <p:nvSpPr>
          <p:cNvPr id="17" name="Rectangle 16">
            <a:extLst>
              <a:ext uri="{FF2B5EF4-FFF2-40B4-BE49-F238E27FC236}">
                <a16:creationId xmlns:a16="http://schemas.microsoft.com/office/drawing/2014/main" id="{51043BF1-4FD7-4A4B-A40A-2515B05D6BCE}"/>
              </a:ext>
            </a:extLst>
          </p:cNvPr>
          <p:cNvSpPr/>
          <p:nvPr/>
        </p:nvSpPr>
        <p:spPr>
          <a:xfrm>
            <a:off x="698808" y="909583"/>
            <a:ext cx="5397192"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Testing</a:t>
            </a:r>
          </a:p>
        </p:txBody>
      </p:sp>
      <p:sp>
        <p:nvSpPr>
          <p:cNvPr id="18" name="TextBox 17">
            <a:extLst>
              <a:ext uri="{FF2B5EF4-FFF2-40B4-BE49-F238E27FC236}">
                <a16:creationId xmlns:a16="http://schemas.microsoft.com/office/drawing/2014/main" id="{099A9606-CBF0-9442-834B-2B56DCACECB6}"/>
              </a:ext>
            </a:extLst>
          </p:cNvPr>
          <p:cNvSpPr txBox="1"/>
          <p:nvPr/>
        </p:nvSpPr>
        <p:spPr>
          <a:xfrm>
            <a:off x="995144" y="1798812"/>
            <a:ext cx="3780510" cy="4324261"/>
          </a:xfrm>
          <a:prstGeom prst="rect">
            <a:avLst/>
          </a:prstGeom>
          <a:noFill/>
        </p:spPr>
        <p:txBody>
          <a:bodyPr wrap="square" rtlCol="0">
            <a:spAutoFit/>
          </a:bodyPr>
          <a:lstStyle/>
          <a:p>
            <a:r>
              <a:rPr lang="en-GB" sz="2500" i="1" dirty="0">
                <a:solidFill>
                  <a:schemeClr val="bg1"/>
                </a:solidFill>
                <a:latin typeface="Franklin Gothic Medium" panose="020B0603020102020204" pitchFamily="34" charset="0"/>
              </a:rPr>
              <a:t>refers to the actual testing of a product to meet QC standards. This may involve using or stress testing the product or seeing if the actual service results match the expected results. The process identifies problems in the product or service before it goes live.</a:t>
            </a:r>
          </a:p>
        </p:txBody>
      </p:sp>
    </p:spTree>
    <p:extLst>
      <p:ext uri="{BB962C8B-B14F-4D97-AF65-F5344CB8AC3E}">
        <p14:creationId xmlns:p14="http://schemas.microsoft.com/office/powerpoint/2010/main" val="351958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0-#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ppt_x"/>
                                          </p:val>
                                        </p:tav>
                                        <p:tav tm="100000">
                                          <p:val>
                                            <p:strVal val="#ppt_x"/>
                                          </p:val>
                                        </p:tav>
                                      </p:tavLst>
                                    </p:anim>
                                    <p:anim calcmode="lin" valueType="num">
                                      <p:cBhvr additive="base">
                                        <p:cTn id="29" dur="1000" fill="hold"/>
                                        <p:tgtEl>
                                          <p:spTgt spid="15"/>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000" fill="hold"/>
                                        <p:tgtEl>
                                          <p:spTgt spid="16"/>
                                        </p:tgtEl>
                                        <p:attrNameLst>
                                          <p:attrName>ppt_x</p:attrName>
                                        </p:attrNameLst>
                                      </p:cBhvr>
                                      <p:tavLst>
                                        <p:tav tm="0">
                                          <p:val>
                                            <p:strVal val="#ppt_x"/>
                                          </p:val>
                                        </p:tav>
                                        <p:tav tm="100000">
                                          <p:val>
                                            <p:strVal val="#ppt_x"/>
                                          </p:val>
                                        </p:tav>
                                      </p:tavLst>
                                    </p:anim>
                                    <p:anim calcmode="lin" valueType="num">
                                      <p:cBhvr additive="base">
                                        <p:cTn id="33"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4" name="Right Arrow 3">
            <a:extLst>
              <a:ext uri="{FF2B5EF4-FFF2-40B4-BE49-F238E27FC236}">
                <a16:creationId xmlns:a16="http://schemas.microsoft.com/office/drawing/2014/main" id="{4E0F248C-E950-1C41-8274-701175C18234}"/>
              </a:ext>
            </a:extLst>
          </p:cNvPr>
          <p:cNvSpPr/>
          <p:nvPr/>
        </p:nvSpPr>
        <p:spPr>
          <a:xfrm rot="16200000" flipH="1">
            <a:off x="1774528" y="490653"/>
            <a:ext cx="12969241" cy="11815217"/>
          </a:xfrm>
          <a:prstGeom prst="rightArrow">
            <a:avLst/>
          </a:prstGeom>
          <a:solidFill>
            <a:schemeClr val="bg1">
              <a:lumMod val="9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solidFill>
                <a:srgbClr val="EC1F26"/>
              </a:solidFill>
            </a:endParaRPr>
          </a:p>
        </p:txBody>
      </p:sp>
      <p:sp>
        <p:nvSpPr>
          <p:cNvPr id="5" name="TextBox 4">
            <a:extLst>
              <a:ext uri="{FF2B5EF4-FFF2-40B4-BE49-F238E27FC236}">
                <a16:creationId xmlns:a16="http://schemas.microsoft.com/office/drawing/2014/main" id="{6478BFF4-5E1B-5044-80BA-31030204844F}"/>
              </a:ext>
            </a:extLst>
          </p:cNvPr>
          <p:cNvSpPr txBox="1"/>
          <p:nvPr/>
        </p:nvSpPr>
        <p:spPr>
          <a:xfrm>
            <a:off x="5916201" y="853992"/>
            <a:ext cx="5366681" cy="2923877"/>
          </a:xfrm>
          <a:prstGeom prst="rect">
            <a:avLst/>
          </a:prstGeom>
          <a:noFill/>
        </p:spPr>
        <p:txBody>
          <a:bodyPr wrap="square" rtlCol="0">
            <a:spAutoFit/>
          </a:bodyPr>
          <a:lstStyle/>
          <a:p>
            <a:r>
              <a:rPr lang="en-US" sz="4000" b="1" dirty="0">
                <a:latin typeface="Franklin Gothic Medium" panose="020B0603020102020204" pitchFamily="34" charset="0"/>
              </a:rPr>
              <a:t>Types of testing:</a:t>
            </a:r>
          </a:p>
          <a:p>
            <a:pPr marL="285750" indent="-285750">
              <a:buFont typeface="Arial" panose="020B0604020202020204" pitchFamily="34" charset="0"/>
              <a:buChar char="•"/>
            </a:pPr>
            <a:r>
              <a:rPr lang="en-US" sz="3600" i="1" dirty="0">
                <a:solidFill>
                  <a:srgbClr val="EC1F26"/>
                </a:solidFill>
                <a:latin typeface="Franklin Gothic Medium" panose="020B0603020102020204" pitchFamily="34" charset="0"/>
              </a:rPr>
              <a:t>Functional testing</a:t>
            </a:r>
          </a:p>
          <a:p>
            <a:pPr marL="285750" indent="-285750">
              <a:buFont typeface="Arial" panose="020B0604020202020204" pitchFamily="34" charset="0"/>
              <a:buChar char="•"/>
            </a:pPr>
            <a:r>
              <a:rPr lang="en-US" sz="3600" i="1" dirty="0">
                <a:solidFill>
                  <a:srgbClr val="EC1F26"/>
                </a:solidFill>
                <a:latin typeface="Franklin Gothic Medium" panose="020B0603020102020204" pitchFamily="34" charset="0"/>
              </a:rPr>
              <a:t>Non-functional testing</a:t>
            </a:r>
          </a:p>
          <a:p>
            <a:pPr marL="285750" indent="-285750">
              <a:buFont typeface="Arial" panose="020B0604020202020204" pitchFamily="34" charset="0"/>
              <a:buChar char="•"/>
            </a:pPr>
            <a:r>
              <a:rPr lang="en-US" sz="3600" i="1" dirty="0">
                <a:solidFill>
                  <a:srgbClr val="EC1F26"/>
                </a:solidFill>
                <a:latin typeface="Franklin Gothic Medium" panose="020B0603020102020204" pitchFamily="34" charset="0"/>
              </a:rPr>
              <a:t>Structural testing</a:t>
            </a:r>
          </a:p>
          <a:p>
            <a:pPr marL="285750" indent="-285750">
              <a:buFont typeface="Arial" panose="020B0604020202020204" pitchFamily="34" charset="0"/>
              <a:buChar char="•"/>
            </a:pPr>
            <a:r>
              <a:rPr lang="en-US" sz="3600" i="1" dirty="0">
                <a:solidFill>
                  <a:srgbClr val="EC1F26"/>
                </a:solidFill>
                <a:latin typeface="Franklin Gothic Medium" panose="020B0603020102020204" pitchFamily="34" charset="0"/>
              </a:rPr>
              <a:t>Testing changes</a:t>
            </a:r>
            <a:endParaRPr lang="en-UA" sz="3600" i="1" dirty="0">
              <a:solidFill>
                <a:srgbClr val="EC1F26"/>
              </a:solidFill>
              <a:latin typeface="Franklin Gothic Medium" panose="020B0603020102020204" pitchFamily="34" charset="0"/>
            </a:endParaRPr>
          </a:p>
        </p:txBody>
      </p:sp>
      <p:sp>
        <p:nvSpPr>
          <p:cNvPr id="6" name="Rectangle 5">
            <a:extLst>
              <a:ext uri="{FF2B5EF4-FFF2-40B4-BE49-F238E27FC236}">
                <a16:creationId xmlns:a16="http://schemas.microsoft.com/office/drawing/2014/main" id="{4ECF51BE-CA41-7149-BCD0-BC3C217EC872}"/>
              </a:ext>
            </a:extLst>
          </p:cNvPr>
          <p:cNvSpPr/>
          <p:nvPr/>
        </p:nvSpPr>
        <p:spPr>
          <a:xfrm>
            <a:off x="698808" y="909583"/>
            <a:ext cx="5397192" cy="923330"/>
          </a:xfrm>
          <a:prstGeom prst="rect">
            <a:avLst/>
          </a:prstGeom>
        </p:spPr>
        <p:txBody>
          <a:bodyPr wrap="square">
            <a:spAutoFit/>
          </a:bodyPr>
          <a:lstStyle/>
          <a:p>
            <a:r>
              <a:rPr lang="en-GB" sz="5400" b="1" dirty="0">
                <a:solidFill>
                  <a:schemeClr val="bg1"/>
                </a:solidFill>
                <a:latin typeface="Franklin Gothic Medium" panose="020B0603020102020204" pitchFamily="34" charset="0"/>
              </a:rPr>
              <a:t>Testing</a:t>
            </a:r>
          </a:p>
        </p:txBody>
      </p:sp>
      <p:sp>
        <p:nvSpPr>
          <p:cNvPr id="7" name="TextBox 6">
            <a:extLst>
              <a:ext uri="{FF2B5EF4-FFF2-40B4-BE49-F238E27FC236}">
                <a16:creationId xmlns:a16="http://schemas.microsoft.com/office/drawing/2014/main" id="{7F014D52-1B6D-4340-A281-6617570E9ADC}"/>
              </a:ext>
            </a:extLst>
          </p:cNvPr>
          <p:cNvSpPr txBox="1"/>
          <p:nvPr/>
        </p:nvSpPr>
        <p:spPr>
          <a:xfrm>
            <a:off x="995144" y="1798812"/>
            <a:ext cx="3780510" cy="4324261"/>
          </a:xfrm>
          <a:prstGeom prst="rect">
            <a:avLst/>
          </a:prstGeom>
          <a:noFill/>
        </p:spPr>
        <p:txBody>
          <a:bodyPr wrap="square" rtlCol="0">
            <a:spAutoFit/>
          </a:bodyPr>
          <a:lstStyle/>
          <a:p>
            <a:r>
              <a:rPr lang="en-GB" sz="2500" i="1" dirty="0">
                <a:solidFill>
                  <a:schemeClr val="bg1"/>
                </a:solidFill>
                <a:latin typeface="Franklin Gothic Medium" panose="020B0603020102020204" pitchFamily="34" charset="0"/>
              </a:rPr>
              <a:t>refers to the actual testing of a product to meet QC standards. This may involve using or stress testing the product or seeing if the actual service results match the expected results. The process identifies problems in the product or service before it goes live.</a:t>
            </a:r>
          </a:p>
        </p:txBody>
      </p:sp>
      <p:sp>
        <p:nvSpPr>
          <p:cNvPr id="8" name="Right Arrow 7">
            <a:extLst>
              <a:ext uri="{FF2B5EF4-FFF2-40B4-BE49-F238E27FC236}">
                <a16:creationId xmlns:a16="http://schemas.microsoft.com/office/drawing/2014/main" id="{AF437E94-3834-3C48-B4A4-4F0229A498DA}"/>
              </a:ext>
            </a:extLst>
          </p:cNvPr>
          <p:cNvSpPr/>
          <p:nvPr/>
        </p:nvSpPr>
        <p:spPr>
          <a:xfrm>
            <a:off x="-130966" y="3362384"/>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9" name="Right Arrow 8">
            <a:extLst>
              <a:ext uri="{FF2B5EF4-FFF2-40B4-BE49-F238E27FC236}">
                <a16:creationId xmlns:a16="http://schemas.microsoft.com/office/drawing/2014/main" id="{D64BF0ED-7C10-0847-90FB-1EEA976A61A2}"/>
              </a:ext>
            </a:extLst>
          </p:cNvPr>
          <p:cNvSpPr/>
          <p:nvPr/>
        </p:nvSpPr>
        <p:spPr>
          <a:xfrm rot="10800000">
            <a:off x="-1491678" y="911257"/>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10" name="Right Arrow 9">
            <a:extLst>
              <a:ext uri="{FF2B5EF4-FFF2-40B4-BE49-F238E27FC236}">
                <a16:creationId xmlns:a16="http://schemas.microsoft.com/office/drawing/2014/main" id="{F052BFAE-AED3-E74E-9EBD-D6C485D65F74}"/>
              </a:ext>
            </a:extLst>
          </p:cNvPr>
          <p:cNvSpPr/>
          <p:nvPr/>
        </p:nvSpPr>
        <p:spPr>
          <a:xfrm>
            <a:off x="-183993" y="-1305410"/>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solidFill>
                <a:schemeClr val="tx1"/>
              </a:solidFill>
            </a:endParaRPr>
          </a:p>
        </p:txBody>
      </p:sp>
      <p:pic>
        <p:nvPicPr>
          <p:cNvPr id="12" name="Picture 11">
            <a:extLst>
              <a:ext uri="{FF2B5EF4-FFF2-40B4-BE49-F238E27FC236}">
                <a16:creationId xmlns:a16="http://schemas.microsoft.com/office/drawing/2014/main" id="{D17B4E96-D36C-444F-900D-9CBD1A15733D}"/>
              </a:ext>
            </a:extLst>
          </p:cNvPr>
          <p:cNvPicPr>
            <a:picLocks noChangeAspect="1"/>
          </p:cNvPicPr>
          <p:nvPr/>
        </p:nvPicPr>
        <p:blipFill>
          <a:blip r:embed="rId2"/>
          <a:stretch>
            <a:fillRect/>
          </a:stretch>
        </p:blipFill>
        <p:spPr>
          <a:xfrm>
            <a:off x="1683029" y="656938"/>
            <a:ext cx="9418614" cy="5347070"/>
          </a:xfrm>
          <a:prstGeom prst="rect">
            <a:avLst/>
          </a:prstGeom>
        </p:spPr>
      </p:pic>
      <p:grpSp>
        <p:nvGrpSpPr>
          <p:cNvPr id="25" name="Group 24">
            <a:extLst>
              <a:ext uri="{FF2B5EF4-FFF2-40B4-BE49-F238E27FC236}">
                <a16:creationId xmlns:a16="http://schemas.microsoft.com/office/drawing/2014/main" id="{2C43FB10-C670-904F-99FC-AEC76613AC61}"/>
              </a:ext>
            </a:extLst>
          </p:cNvPr>
          <p:cNvGrpSpPr/>
          <p:nvPr/>
        </p:nvGrpSpPr>
        <p:grpSpPr>
          <a:xfrm>
            <a:off x="3358904" y="327220"/>
            <a:ext cx="6211114" cy="6203559"/>
            <a:chOff x="3584947" y="338821"/>
            <a:chExt cx="6211114" cy="6203559"/>
          </a:xfrm>
        </p:grpSpPr>
        <p:pic>
          <p:nvPicPr>
            <p:cNvPr id="17" name="Graphic 16" descr="Close">
              <a:extLst>
                <a:ext uri="{FF2B5EF4-FFF2-40B4-BE49-F238E27FC236}">
                  <a16:creationId xmlns:a16="http://schemas.microsoft.com/office/drawing/2014/main" id="{8FD4402B-DD38-B547-B8B5-7DECF70EAE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4947" y="338821"/>
              <a:ext cx="5983304" cy="5983304"/>
            </a:xfrm>
            <a:prstGeom prst="rect">
              <a:avLst/>
            </a:prstGeom>
          </p:spPr>
        </p:pic>
        <p:sp>
          <p:nvSpPr>
            <p:cNvPr id="18" name="TextBox 17">
              <a:extLst>
                <a:ext uri="{FF2B5EF4-FFF2-40B4-BE49-F238E27FC236}">
                  <a16:creationId xmlns:a16="http://schemas.microsoft.com/office/drawing/2014/main" id="{80DF3ECA-F7A5-6F4F-B298-3B8DC4CEA487}"/>
                </a:ext>
              </a:extLst>
            </p:cNvPr>
            <p:cNvSpPr txBox="1"/>
            <p:nvPr/>
          </p:nvSpPr>
          <p:spPr>
            <a:xfrm rot="2700000">
              <a:off x="3775548" y="3215257"/>
              <a:ext cx="5638582" cy="1015663"/>
            </a:xfrm>
            <a:prstGeom prst="rect">
              <a:avLst/>
            </a:prstGeom>
            <a:noFill/>
          </p:spPr>
          <p:txBody>
            <a:bodyPr wrap="square" rtlCol="0">
              <a:spAutoFit/>
            </a:bodyPr>
            <a:lstStyle/>
            <a:p>
              <a:r>
                <a:rPr lang="en-GB" sz="2000" dirty="0">
                  <a:solidFill>
                    <a:schemeClr val="bg1"/>
                  </a:solidFill>
                </a:rPr>
                <a:t>N</a:t>
              </a:r>
              <a:r>
                <a:rPr lang="en-UA" sz="2000" dirty="0">
                  <a:solidFill>
                    <a:schemeClr val="bg1"/>
                  </a:solidFill>
                </a:rPr>
                <a:t>ot interesting </a:t>
              </a:r>
              <a:r>
                <a:rPr lang="en-GB" sz="2000" dirty="0">
                  <a:solidFill>
                    <a:schemeClr val="bg1"/>
                  </a:solidFill>
                </a:rPr>
                <a:t>                           </a:t>
              </a:r>
              <a:r>
                <a:rPr lang="en-UA" sz="2000" dirty="0">
                  <a:solidFill>
                    <a:schemeClr val="bg1"/>
                  </a:solidFill>
                </a:rPr>
                <a:t> </a:t>
              </a:r>
              <a:r>
                <a:rPr lang="en-GB" sz="2000" dirty="0">
                  <a:solidFill>
                    <a:schemeClr val="bg1"/>
                  </a:solidFill>
                </a:rPr>
                <a:t>N</a:t>
              </a:r>
              <a:r>
                <a:rPr lang="en-UA" sz="2000" dirty="0">
                  <a:solidFill>
                    <a:schemeClr val="bg1"/>
                  </a:solidFill>
                </a:rPr>
                <a:t>ot interesting</a:t>
              </a:r>
            </a:p>
            <a:p>
              <a:endParaRPr lang="en-UA" sz="2000" dirty="0">
                <a:solidFill>
                  <a:schemeClr val="bg1"/>
                </a:solidFill>
              </a:endParaRPr>
            </a:p>
            <a:p>
              <a:endParaRPr lang="en-UA" sz="2000" dirty="0">
                <a:solidFill>
                  <a:schemeClr val="bg1"/>
                </a:solidFill>
              </a:endParaRPr>
            </a:p>
          </p:txBody>
        </p:sp>
        <p:sp>
          <p:nvSpPr>
            <p:cNvPr id="19" name="TextBox 18">
              <a:extLst>
                <a:ext uri="{FF2B5EF4-FFF2-40B4-BE49-F238E27FC236}">
                  <a16:creationId xmlns:a16="http://schemas.microsoft.com/office/drawing/2014/main" id="{FB72AC54-3D21-5C4B-8F3B-E34B9539C191}"/>
                </a:ext>
              </a:extLst>
            </p:cNvPr>
            <p:cNvSpPr txBox="1"/>
            <p:nvPr/>
          </p:nvSpPr>
          <p:spPr>
            <a:xfrm rot="18900000">
              <a:off x="4157479" y="2839837"/>
              <a:ext cx="5638582" cy="1015663"/>
            </a:xfrm>
            <a:prstGeom prst="rect">
              <a:avLst/>
            </a:prstGeom>
            <a:noFill/>
          </p:spPr>
          <p:txBody>
            <a:bodyPr wrap="square" rtlCol="0">
              <a:spAutoFit/>
            </a:bodyPr>
            <a:lstStyle/>
            <a:p>
              <a:r>
                <a:rPr lang="en-GB" sz="2000" dirty="0">
                  <a:solidFill>
                    <a:schemeClr val="bg1"/>
                  </a:solidFill>
                </a:rPr>
                <a:t>N</a:t>
              </a:r>
              <a:r>
                <a:rPr lang="en-UA" sz="2000" dirty="0">
                  <a:solidFill>
                    <a:schemeClr val="bg1"/>
                  </a:solidFill>
                </a:rPr>
                <a:t>ot interesting </a:t>
              </a:r>
              <a:r>
                <a:rPr lang="en-GB" sz="2000" dirty="0">
                  <a:solidFill>
                    <a:schemeClr val="bg1"/>
                  </a:solidFill>
                </a:rPr>
                <a:t>N</a:t>
              </a:r>
              <a:r>
                <a:rPr lang="en-UA" sz="2000" dirty="0">
                  <a:solidFill>
                    <a:schemeClr val="bg1"/>
                  </a:solidFill>
                </a:rPr>
                <a:t>ot interesting </a:t>
              </a:r>
              <a:r>
                <a:rPr lang="en-GB" sz="2000" dirty="0">
                  <a:solidFill>
                    <a:schemeClr val="bg1"/>
                  </a:solidFill>
                </a:rPr>
                <a:t>N</a:t>
              </a:r>
              <a:r>
                <a:rPr lang="en-UA" sz="2000" dirty="0">
                  <a:solidFill>
                    <a:schemeClr val="bg1"/>
                  </a:solidFill>
                </a:rPr>
                <a:t>ot interesting</a:t>
              </a:r>
            </a:p>
            <a:p>
              <a:endParaRPr lang="en-UA" sz="2000" dirty="0">
                <a:solidFill>
                  <a:schemeClr val="bg1"/>
                </a:solidFill>
              </a:endParaRPr>
            </a:p>
            <a:p>
              <a:endParaRPr lang="en-UA" sz="2000" dirty="0">
                <a:solidFill>
                  <a:schemeClr val="bg1"/>
                </a:solidFill>
              </a:endParaRPr>
            </a:p>
          </p:txBody>
        </p:sp>
      </p:grpSp>
      <p:pic>
        <p:nvPicPr>
          <p:cNvPr id="24" name="Picture 23">
            <a:extLst>
              <a:ext uri="{FF2B5EF4-FFF2-40B4-BE49-F238E27FC236}">
                <a16:creationId xmlns:a16="http://schemas.microsoft.com/office/drawing/2014/main" id="{DC01BEB2-9587-A047-9D7C-638526C3BC40}"/>
              </a:ext>
            </a:extLst>
          </p:cNvPr>
          <p:cNvPicPr>
            <a:picLocks noChangeAspect="1"/>
          </p:cNvPicPr>
          <p:nvPr/>
        </p:nvPicPr>
        <p:blipFill>
          <a:blip r:embed="rId5"/>
          <a:stretch>
            <a:fillRect/>
          </a:stretch>
        </p:blipFill>
        <p:spPr>
          <a:xfrm>
            <a:off x="218209" y="-67671"/>
            <a:ext cx="11755582" cy="6858000"/>
          </a:xfrm>
          <a:prstGeom prst="rect">
            <a:avLst/>
          </a:prstGeom>
        </p:spPr>
      </p:pic>
      <p:sp>
        <p:nvSpPr>
          <p:cNvPr id="30" name="Rectangle 29">
            <a:extLst>
              <a:ext uri="{FF2B5EF4-FFF2-40B4-BE49-F238E27FC236}">
                <a16:creationId xmlns:a16="http://schemas.microsoft.com/office/drawing/2014/main" id="{A5460A84-32B3-E442-AA1E-D6048C34DFE2}"/>
              </a:ext>
            </a:extLst>
          </p:cNvPr>
          <p:cNvSpPr/>
          <p:nvPr/>
        </p:nvSpPr>
        <p:spPr>
          <a:xfrm>
            <a:off x="212652" y="0"/>
            <a:ext cx="11665088" cy="673934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A"/>
          </a:p>
        </p:txBody>
      </p:sp>
      <p:pic>
        <p:nvPicPr>
          <p:cNvPr id="27" name="Picture 26">
            <a:extLst>
              <a:ext uri="{FF2B5EF4-FFF2-40B4-BE49-F238E27FC236}">
                <a16:creationId xmlns:a16="http://schemas.microsoft.com/office/drawing/2014/main" id="{B23C0FD7-D04D-1944-B707-ACD938AE57C1}"/>
              </a:ext>
            </a:extLst>
          </p:cNvPr>
          <p:cNvPicPr>
            <a:picLocks noChangeAspect="1"/>
          </p:cNvPicPr>
          <p:nvPr/>
        </p:nvPicPr>
        <p:blipFill>
          <a:blip r:embed="rId6"/>
          <a:stretch>
            <a:fillRect/>
          </a:stretch>
        </p:blipFill>
        <p:spPr>
          <a:xfrm>
            <a:off x="6828399" y="258751"/>
            <a:ext cx="3656492" cy="6166077"/>
          </a:xfrm>
          <a:prstGeom prst="rect">
            <a:avLst/>
          </a:prstGeom>
        </p:spPr>
      </p:pic>
      <p:pic>
        <p:nvPicPr>
          <p:cNvPr id="29" name="Picture 28">
            <a:extLst>
              <a:ext uri="{FF2B5EF4-FFF2-40B4-BE49-F238E27FC236}">
                <a16:creationId xmlns:a16="http://schemas.microsoft.com/office/drawing/2014/main" id="{5448164D-EF24-AB44-B87F-988CD8696B94}"/>
              </a:ext>
            </a:extLst>
          </p:cNvPr>
          <p:cNvPicPr>
            <a:picLocks noChangeAspect="1"/>
          </p:cNvPicPr>
          <p:nvPr/>
        </p:nvPicPr>
        <p:blipFill>
          <a:blip r:embed="rId7"/>
          <a:stretch>
            <a:fillRect/>
          </a:stretch>
        </p:blipFill>
        <p:spPr>
          <a:xfrm>
            <a:off x="1541805" y="258751"/>
            <a:ext cx="3639236" cy="6166077"/>
          </a:xfrm>
          <a:prstGeom prst="rect">
            <a:avLst/>
          </a:prstGeom>
        </p:spPr>
      </p:pic>
      <p:pic>
        <p:nvPicPr>
          <p:cNvPr id="33" name="Picture 32">
            <a:extLst>
              <a:ext uri="{FF2B5EF4-FFF2-40B4-BE49-F238E27FC236}">
                <a16:creationId xmlns:a16="http://schemas.microsoft.com/office/drawing/2014/main" id="{001BE952-4F11-2B4A-A7C4-EE6198A97F32}"/>
              </a:ext>
            </a:extLst>
          </p:cNvPr>
          <p:cNvPicPr>
            <a:picLocks noChangeAspect="1"/>
          </p:cNvPicPr>
          <p:nvPr/>
        </p:nvPicPr>
        <p:blipFill>
          <a:blip r:embed="rId8"/>
          <a:stretch>
            <a:fillRect/>
          </a:stretch>
        </p:blipFill>
        <p:spPr>
          <a:xfrm>
            <a:off x="245654" y="-29979"/>
            <a:ext cx="11658600" cy="6959594"/>
          </a:xfrm>
          <a:prstGeom prst="rect">
            <a:avLst/>
          </a:prstGeom>
        </p:spPr>
      </p:pic>
    </p:spTree>
    <p:extLst>
      <p:ext uri="{BB962C8B-B14F-4D97-AF65-F5344CB8AC3E}">
        <p14:creationId xmlns:p14="http://schemas.microsoft.com/office/powerpoint/2010/main" val="251093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800" fill="hold"/>
                                        <p:tgtEl>
                                          <p:spTgt spid="10"/>
                                        </p:tgtEl>
                                        <p:attrNameLst>
                                          <p:attrName>ppt_x</p:attrName>
                                        </p:attrNameLst>
                                      </p:cBhvr>
                                      <p:tavLst>
                                        <p:tav tm="0">
                                          <p:val>
                                            <p:strVal val="0-#ppt_w/2"/>
                                          </p:val>
                                        </p:tav>
                                        <p:tav tm="100000">
                                          <p:val>
                                            <p:strVal val="#ppt_x"/>
                                          </p:val>
                                        </p:tav>
                                      </p:tavLst>
                                    </p:anim>
                                    <p:anim calcmode="lin" valueType="num">
                                      <p:cBhvr additive="base">
                                        <p:cTn id="12" dur="8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anim calcmode="lin" valueType="num">
                                      <p:cBhvr>
                                        <p:cTn id="28" dur="500" fill="hold"/>
                                        <p:tgtEl>
                                          <p:spTgt spid="25"/>
                                        </p:tgtEl>
                                        <p:attrNameLst>
                                          <p:attrName>ppt_x</p:attrName>
                                        </p:attrNameLst>
                                      </p:cBhvr>
                                      <p:tavLst>
                                        <p:tav tm="0">
                                          <p:val>
                                            <p:fltVal val="0.5"/>
                                          </p:val>
                                        </p:tav>
                                        <p:tav tm="100000">
                                          <p:val>
                                            <p:strVal val="#ppt_x"/>
                                          </p:val>
                                        </p:tav>
                                      </p:tavLst>
                                    </p:anim>
                                    <p:anim calcmode="lin" valueType="num">
                                      <p:cBhvr>
                                        <p:cTn id="29" dur="500" fill="hold"/>
                                        <p:tgtEl>
                                          <p:spTgt spid="25"/>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2"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right)">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Effect transition="in" filter="fade">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28CCBF-10DC-634C-8CFB-22CDCA9A7324}"/>
              </a:ext>
            </a:extLst>
          </p:cNvPr>
          <p:cNvPicPr>
            <a:picLocks noChangeAspect="1"/>
          </p:cNvPicPr>
          <p:nvPr/>
        </p:nvPicPr>
        <p:blipFill>
          <a:blip r:embed="rId2"/>
          <a:stretch>
            <a:fillRect/>
          </a:stretch>
        </p:blipFill>
        <p:spPr>
          <a:xfrm>
            <a:off x="245654" y="-29979"/>
            <a:ext cx="11658600" cy="6959594"/>
          </a:xfrm>
          <a:prstGeom prst="rect">
            <a:avLst/>
          </a:prstGeom>
        </p:spPr>
      </p:pic>
      <p:sp>
        <p:nvSpPr>
          <p:cNvPr id="15" name="Right Arrow 14">
            <a:extLst>
              <a:ext uri="{FF2B5EF4-FFF2-40B4-BE49-F238E27FC236}">
                <a16:creationId xmlns:a16="http://schemas.microsoft.com/office/drawing/2014/main" id="{252D9636-B6EB-324C-AB83-4D5A4C188F98}"/>
              </a:ext>
            </a:extLst>
          </p:cNvPr>
          <p:cNvSpPr/>
          <p:nvPr/>
        </p:nvSpPr>
        <p:spPr>
          <a:xfrm>
            <a:off x="-130338" y="3414572"/>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6" name="Right Arrow 15">
            <a:extLst>
              <a:ext uri="{FF2B5EF4-FFF2-40B4-BE49-F238E27FC236}">
                <a16:creationId xmlns:a16="http://schemas.microsoft.com/office/drawing/2014/main" id="{4F174EB3-F124-2A45-B33F-DF4C921C861D}"/>
              </a:ext>
            </a:extLst>
          </p:cNvPr>
          <p:cNvSpPr/>
          <p:nvPr/>
        </p:nvSpPr>
        <p:spPr>
          <a:xfrm>
            <a:off x="-130338" y="-1188715"/>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7" name="Right Arrow 16">
            <a:extLst>
              <a:ext uri="{FF2B5EF4-FFF2-40B4-BE49-F238E27FC236}">
                <a16:creationId xmlns:a16="http://schemas.microsoft.com/office/drawing/2014/main" id="{34CC8090-E6BA-EC4B-B7CB-406C7A399496}"/>
              </a:ext>
            </a:extLst>
          </p:cNvPr>
          <p:cNvSpPr/>
          <p:nvPr/>
        </p:nvSpPr>
        <p:spPr>
          <a:xfrm rot="10800000">
            <a:off x="-1520535" y="1024014"/>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i="1" dirty="0"/>
          </a:p>
        </p:txBody>
      </p:sp>
      <p:sp>
        <p:nvSpPr>
          <p:cNvPr id="18" name="Rectangle 17">
            <a:extLst>
              <a:ext uri="{FF2B5EF4-FFF2-40B4-BE49-F238E27FC236}">
                <a16:creationId xmlns:a16="http://schemas.microsoft.com/office/drawing/2014/main" id="{CFD2ED96-236C-1B41-ABDE-AD939642E2C3}"/>
              </a:ext>
            </a:extLst>
          </p:cNvPr>
          <p:cNvSpPr/>
          <p:nvPr/>
        </p:nvSpPr>
        <p:spPr>
          <a:xfrm>
            <a:off x="1142341" y="1258199"/>
            <a:ext cx="2515259" cy="923330"/>
          </a:xfrm>
          <a:prstGeom prst="rect">
            <a:avLst/>
          </a:prstGeom>
        </p:spPr>
        <p:txBody>
          <a:bodyPr wrap="square">
            <a:spAutoFit/>
          </a:bodyPr>
          <a:lstStyle/>
          <a:p>
            <a:r>
              <a:rPr lang="en-US" sz="5400" b="1" dirty="0">
                <a:solidFill>
                  <a:schemeClr val="bg1"/>
                </a:solidFill>
                <a:latin typeface="Franklin Gothic Medium" panose="020B0603020102020204" pitchFamily="34" charset="0"/>
              </a:rPr>
              <a:t>Agile</a:t>
            </a:r>
            <a:endParaRPr lang="en-GB" sz="5400" b="1" dirty="0">
              <a:solidFill>
                <a:schemeClr val="bg1"/>
              </a:solidFill>
              <a:latin typeface="Franklin Gothic Medium" panose="020B0603020102020204" pitchFamily="34" charset="0"/>
            </a:endParaRPr>
          </a:p>
        </p:txBody>
      </p:sp>
      <p:sp>
        <p:nvSpPr>
          <p:cNvPr id="19" name="TextBox 18">
            <a:extLst>
              <a:ext uri="{FF2B5EF4-FFF2-40B4-BE49-F238E27FC236}">
                <a16:creationId xmlns:a16="http://schemas.microsoft.com/office/drawing/2014/main" id="{2BA65F90-BB55-FC47-AD3A-1096BAC1FFA3}"/>
              </a:ext>
            </a:extLst>
          </p:cNvPr>
          <p:cNvSpPr txBox="1"/>
          <p:nvPr/>
        </p:nvSpPr>
        <p:spPr>
          <a:xfrm>
            <a:off x="1724650" y="2132712"/>
            <a:ext cx="9658900" cy="2677656"/>
          </a:xfrm>
          <a:prstGeom prst="rect">
            <a:avLst/>
          </a:prstGeom>
          <a:noFill/>
        </p:spPr>
        <p:txBody>
          <a:bodyPr wrap="square" rtlCol="0">
            <a:spAutoFit/>
          </a:bodyPr>
          <a:lstStyle/>
          <a:p>
            <a:r>
              <a:rPr lang="en-GB" sz="2400" i="1" dirty="0">
                <a:solidFill>
                  <a:schemeClr val="bg1"/>
                </a:solidFill>
                <a:latin typeface="Franklin Gothic Medium" panose="020B0603020102020204" pitchFamily="34" charset="0"/>
              </a:rPr>
              <a:t>In software development, agile (sometimes written Agile)practices include requirements discovery and solutions improvement through the collaborative effort of self-organizing and cross-functional teams with their customer(s)/end user(s),adaptive planning, evolutionary development, early delivery, continual improvement, and flexible responses to changes in requirements, capacity, and understanding of the problems to be solved.</a:t>
            </a:r>
          </a:p>
        </p:txBody>
      </p:sp>
    </p:spTree>
    <p:extLst>
      <p:ext uri="{BB962C8B-B14F-4D97-AF65-F5344CB8AC3E}">
        <p14:creationId xmlns:p14="http://schemas.microsoft.com/office/powerpoint/2010/main" val="341175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0-#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B53669-FF7C-7047-A3D5-C96A1D18BC54}"/>
              </a:ext>
            </a:extLst>
          </p:cNvPr>
          <p:cNvSpPr/>
          <p:nvPr/>
        </p:nvSpPr>
        <p:spPr>
          <a:xfrm>
            <a:off x="1142341" y="1258199"/>
            <a:ext cx="2515259" cy="923330"/>
          </a:xfrm>
          <a:prstGeom prst="rect">
            <a:avLst/>
          </a:prstGeom>
        </p:spPr>
        <p:txBody>
          <a:bodyPr wrap="square">
            <a:spAutoFit/>
          </a:bodyPr>
          <a:lstStyle/>
          <a:p>
            <a:r>
              <a:rPr lang="en-US" sz="5400" b="1" dirty="0">
                <a:solidFill>
                  <a:schemeClr val="bg1"/>
                </a:solidFill>
                <a:latin typeface="Franklin Gothic Medium" panose="020B0603020102020204" pitchFamily="34" charset="0"/>
              </a:rPr>
              <a:t>Agile</a:t>
            </a:r>
            <a:endParaRPr lang="en-GB" sz="5400" b="1" dirty="0">
              <a:solidFill>
                <a:schemeClr val="bg1"/>
              </a:solidFill>
              <a:latin typeface="Franklin Gothic Medium" panose="020B0603020102020204" pitchFamily="34" charset="0"/>
            </a:endParaRPr>
          </a:p>
        </p:txBody>
      </p:sp>
      <p:sp>
        <p:nvSpPr>
          <p:cNvPr id="5" name="TextBox 4">
            <a:extLst>
              <a:ext uri="{FF2B5EF4-FFF2-40B4-BE49-F238E27FC236}">
                <a16:creationId xmlns:a16="http://schemas.microsoft.com/office/drawing/2014/main" id="{218CD74D-C420-D74C-B37F-7CFCB3EE5C46}"/>
              </a:ext>
            </a:extLst>
          </p:cNvPr>
          <p:cNvSpPr txBox="1"/>
          <p:nvPr/>
        </p:nvSpPr>
        <p:spPr>
          <a:xfrm>
            <a:off x="1724650" y="2132712"/>
            <a:ext cx="9658900" cy="2677656"/>
          </a:xfrm>
          <a:prstGeom prst="rect">
            <a:avLst/>
          </a:prstGeom>
          <a:noFill/>
        </p:spPr>
        <p:txBody>
          <a:bodyPr wrap="square" rtlCol="0">
            <a:spAutoFit/>
          </a:bodyPr>
          <a:lstStyle/>
          <a:p>
            <a:r>
              <a:rPr lang="en-GB" sz="2400" i="1" dirty="0">
                <a:solidFill>
                  <a:schemeClr val="bg1"/>
                </a:solidFill>
                <a:latin typeface="Franklin Gothic Medium" panose="020B0603020102020204" pitchFamily="34" charset="0"/>
              </a:rPr>
              <a:t>In software development, agile (sometimes written Agile)practices include requirements discovery and solutions improvement through the collaborative effort of self-organizing and cross-functional teams with their customer(s)/end user(s),adaptive planning, evolutionary development, early delivery, continual improvement, and flexible responses to changes in requirements, capacity, and understanding of the problems to be solved.</a:t>
            </a:r>
          </a:p>
        </p:txBody>
      </p:sp>
      <p:sp>
        <p:nvSpPr>
          <p:cNvPr id="6" name="Right Arrow 5">
            <a:extLst>
              <a:ext uri="{FF2B5EF4-FFF2-40B4-BE49-F238E27FC236}">
                <a16:creationId xmlns:a16="http://schemas.microsoft.com/office/drawing/2014/main" id="{83B03A2E-98C1-1048-8DF3-392F04841D81}"/>
              </a:ext>
            </a:extLst>
          </p:cNvPr>
          <p:cNvSpPr/>
          <p:nvPr/>
        </p:nvSpPr>
        <p:spPr>
          <a:xfrm>
            <a:off x="-130966" y="3362384"/>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7" name="Right Arrow 6">
            <a:extLst>
              <a:ext uri="{FF2B5EF4-FFF2-40B4-BE49-F238E27FC236}">
                <a16:creationId xmlns:a16="http://schemas.microsoft.com/office/drawing/2014/main" id="{03DD2AD5-3BD0-394E-AA51-A1A62E94DDCB}"/>
              </a:ext>
            </a:extLst>
          </p:cNvPr>
          <p:cNvSpPr/>
          <p:nvPr/>
        </p:nvSpPr>
        <p:spPr>
          <a:xfrm rot="10800000">
            <a:off x="-1491678" y="911257"/>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8" name="Right Arrow 7">
            <a:extLst>
              <a:ext uri="{FF2B5EF4-FFF2-40B4-BE49-F238E27FC236}">
                <a16:creationId xmlns:a16="http://schemas.microsoft.com/office/drawing/2014/main" id="{EB5496D5-39D2-4C4E-AD80-12C2E4888648}"/>
              </a:ext>
            </a:extLst>
          </p:cNvPr>
          <p:cNvSpPr/>
          <p:nvPr/>
        </p:nvSpPr>
        <p:spPr>
          <a:xfrm>
            <a:off x="-183993" y="-1305410"/>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solidFill>
                <a:schemeClr val="tx1"/>
              </a:solidFill>
            </a:endParaRPr>
          </a:p>
        </p:txBody>
      </p:sp>
      <p:pic>
        <p:nvPicPr>
          <p:cNvPr id="11270" name="Picture 6" descr="Agile SDLC: How Your Project Can Benefit From This Model">
            <a:extLst>
              <a:ext uri="{FF2B5EF4-FFF2-40B4-BE49-F238E27FC236}">
                <a16:creationId xmlns:a16="http://schemas.microsoft.com/office/drawing/2014/main" id="{6098B934-512B-E742-B7D6-FF2DC30D6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2275"/>
            <a:ext cx="12192000" cy="601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10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800" fill="hold"/>
                                        <p:tgtEl>
                                          <p:spTgt spid="8"/>
                                        </p:tgtEl>
                                        <p:attrNameLst>
                                          <p:attrName>ppt_x</p:attrName>
                                        </p:attrNameLst>
                                      </p:cBhvr>
                                      <p:tavLst>
                                        <p:tav tm="0">
                                          <p:val>
                                            <p:strVal val="0-#ppt_w/2"/>
                                          </p:val>
                                        </p:tav>
                                        <p:tav tm="100000">
                                          <p:val>
                                            <p:strVal val="#ppt_x"/>
                                          </p:val>
                                        </p:tav>
                                      </p:tavLst>
                                    </p:anim>
                                    <p:anim calcmode="lin" valueType="num">
                                      <p:cBhvr additive="base">
                                        <p:cTn id="12" dur="8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6" presetClass="entr" presetSubtype="32" fill="hold" nodeType="afterEffect">
                                  <p:stCondLst>
                                    <p:cond delay="0"/>
                                  </p:stCondLst>
                                  <p:childTnLst>
                                    <p:set>
                                      <p:cBhvr>
                                        <p:cTn id="19" dur="1" fill="hold">
                                          <p:stCondLst>
                                            <p:cond delay="0"/>
                                          </p:stCondLst>
                                        </p:cTn>
                                        <p:tgtEl>
                                          <p:spTgt spid="11270"/>
                                        </p:tgtEl>
                                        <p:attrNameLst>
                                          <p:attrName>style.visibility</p:attrName>
                                        </p:attrNameLst>
                                      </p:cBhvr>
                                      <p:to>
                                        <p:strVal val="visible"/>
                                      </p:to>
                                    </p:set>
                                    <p:animEffect transition="in" filter="circle(out)">
                                      <p:cBhvr>
                                        <p:cTn id="20" dur="20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descr="Agile SDLC: How Your Project Can Benefit From This Model">
            <a:extLst>
              <a:ext uri="{FF2B5EF4-FFF2-40B4-BE49-F238E27FC236}">
                <a16:creationId xmlns:a16="http://schemas.microsoft.com/office/drawing/2014/main" id="{C6DBA62D-8D3F-EB44-90C3-930D98169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2275"/>
            <a:ext cx="12192000" cy="601345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5B029844-9A7F-2044-BD09-39D748F060FB}"/>
              </a:ext>
            </a:extLst>
          </p:cNvPr>
          <p:cNvSpPr/>
          <p:nvPr/>
        </p:nvSpPr>
        <p:spPr>
          <a:xfrm>
            <a:off x="-34843" y="3403703"/>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3" name="Right Arrow 12">
            <a:extLst>
              <a:ext uri="{FF2B5EF4-FFF2-40B4-BE49-F238E27FC236}">
                <a16:creationId xmlns:a16="http://schemas.microsoft.com/office/drawing/2014/main" id="{2F603EDC-8D6B-844F-BF6B-9EB408B51584}"/>
              </a:ext>
            </a:extLst>
          </p:cNvPr>
          <p:cNvSpPr/>
          <p:nvPr/>
        </p:nvSpPr>
        <p:spPr>
          <a:xfrm>
            <a:off x="-85728" y="-1203107"/>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4" name="Right Arrow 13">
            <a:extLst>
              <a:ext uri="{FF2B5EF4-FFF2-40B4-BE49-F238E27FC236}">
                <a16:creationId xmlns:a16="http://schemas.microsoft.com/office/drawing/2014/main" id="{42D73A7E-D423-AC40-BC84-A4112CE7077F}"/>
              </a:ext>
            </a:extLst>
          </p:cNvPr>
          <p:cNvSpPr/>
          <p:nvPr/>
        </p:nvSpPr>
        <p:spPr>
          <a:xfrm rot="10800000">
            <a:off x="-1340957" y="1018632"/>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5" name="TextBox 14">
            <a:extLst>
              <a:ext uri="{FF2B5EF4-FFF2-40B4-BE49-F238E27FC236}">
                <a16:creationId xmlns:a16="http://schemas.microsoft.com/office/drawing/2014/main" id="{936923EE-60A3-4645-9CB7-58782058C4BC}"/>
              </a:ext>
            </a:extLst>
          </p:cNvPr>
          <p:cNvSpPr txBox="1"/>
          <p:nvPr/>
        </p:nvSpPr>
        <p:spPr>
          <a:xfrm>
            <a:off x="1477247" y="1333754"/>
            <a:ext cx="5532328" cy="1323439"/>
          </a:xfrm>
          <a:prstGeom prst="rect">
            <a:avLst/>
          </a:prstGeom>
          <a:noFill/>
        </p:spPr>
        <p:txBody>
          <a:bodyPr wrap="square" rtlCol="0">
            <a:spAutoFit/>
          </a:bodyPr>
          <a:lstStyle/>
          <a:p>
            <a:r>
              <a:rPr lang="uk-UA" sz="8000" b="1" i="1" dirty="0">
                <a:latin typeface="Franklin Gothic Medium" panose="020B0603020102020204" pitchFamily="34" charset="0"/>
              </a:rPr>
              <a:t>Питаннячка</a:t>
            </a:r>
            <a:endParaRPr lang="en-UA" sz="8000" b="1" i="1" dirty="0">
              <a:latin typeface="Franklin Gothic Medium" panose="020B0603020102020204" pitchFamily="34" charset="0"/>
            </a:endParaRPr>
          </a:p>
        </p:txBody>
      </p:sp>
      <p:sp>
        <p:nvSpPr>
          <p:cNvPr id="16" name="TextBox 15">
            <a:extLst>
              <a:ext uri="{FF2B5EF4-FFF2-40B4-BE49-F238E27FC236}">
                <a16:creationId xmlns:a16="http://schemas.microsoft.com/office/drawing/2014/main" id="{8568820D-CFC2-394C-9DCF-06D6036FA0F9}"/>
              </a:ext>
            </a:extLst>
          </p:cNvPr>
          <p:cNvSpPr txBox="1"/>
          <p:nvPr/>
        </p:nvSpPr>
        <p:spPr>
          <a:xfrm>
            <a:off x="6805983" y="1333754"/>
            <a:ext cx="5284293" cy="1323439"/>
          </a:xfrm>
          <a:prstGeom prst="rect">
            <a:avLst/>
          </a:prstGeom>
          <a:noFill/>
        </p:spPr>
        <p:txBody>
          <a:bodyPr wrap="square" rtlCol="0">
            <a:spAutoFit/>
          </a:bodyPr>
          <a:lstStyle/>
          <a:p>
            <a:r>
              <a:rPr lang="uk-UA" sz="8000" b="1" dirty="0">
                <a:solidFill>
                  <a:schemeClr val="bg1"/>
                </a:solidFill>
                <a:latin typeface="Franklin Gothic Medium" panose="020B0603020102020204" pitchFamily="34" charset="0"/>
              </a:rPr>
              <a:t>.</a:t>
            </a:r>
            <a:r>
              <a:rPr lang="en-US" sz="8000" b="1" dirty="0">
                <a:solidFill>
                  <a:schemeClr val="bg1"/>
                </a:solidFill>
                <a:latin typeface="Franklin Gothic Medium" panose="020B0603020102020204" pitchFamily="34" charset="0"/>
              </a:rPr>
              <a:t>Still </a:t>
            </a:r>
            <a:r>
              <a:rPr lang="uk-UA" sz="8000" b="1" dirty="0">
                <a:solidFill>
                  <a:schemeClr val="bg1"/>
                </a:solidFill>
                <a:latin typeface="Franklin Gothic Medium" panose="020B0603020102020204" pitchFamily="34" charset="0"/>
              </a:rPr>
              <a:t>Нема</a:t>
            </a:r>
            <a:endParaRPr lang="en-UA" sz="8000" b="1"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13687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200" fill="hold"/>
                                        <p:tgtEl>
                                          <p:spTgt spid="16"/>
                                        </p:tgtEl>
                                        <p:attrNameLst>
                                          <p:attrName>ppt_x</p:attrName>
                                        </p:attrNameLst>
                                      </p:cBhvr>
                                      <p:tavLst>
                                        <p:tav tm="0">
                                          <p:val>
                                            <p:strVal val="1+#ppt_w/2"/>
                                          </p:val>
                                        </p:tav>
                                        <p:tav tm="100000">
                                          <p:val>
                                            <p:strVal val="#ppt_x"/>
                                          </p:val>
                                        </p:tav>
                                      </p:tavLst>
                                    </p:anim>
                                    <p:anim calcmode="lin" valueType="num">
                                      <p:cBhvr additive="base">
                                        <p:cTn id="27" dur="2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C1F26"/>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B6EF818-66A7-BD47-847F-4A48231EA189}"/>
              </a:ext>
            </a:extLst>
          </p:cNvPr>
          <p:cNvSpPr txBox="1"/>
          <p:nvPr/>
        </p:nvSpPr>
        <p:spPr>
          <a:xfrm>
            <a:off x="1477247" y="1333754"/>
            <a:ext cx="5532328" cy="1323439"/>
          </a:xfrm>
          <a:prstGeom prst="rect">
            <a:avLst/>
          </a:prstGeom>
          <a:noFill/>
        </p:spPr>
        <p:txBody>
          <a:bodyPr wrap="square" rtlCol="0">
            <a:spAutoFit/>
          </a:bodyPr>
          <a:lstStyle/>
          <a:p>
            <a:r>
              <a:rPr lang="uk-UA" sz="8000" b="1" i="1" dirty="0">
                <a:latin typeface="Franklin Gothic Medium" panose="020B0603020102020204" pitchFamily="34" charset="0"/>
              </a:rPr>
              <a:t>Питаннячка</a:t>
            </a:r>
            <a:endParaRPr lang="en-UA" sz="8000" b="1" i="1" dirty="0">
              <a:latin typeface="Franklin Gothic Medium" panose="020B0603020102020204" pitchFamily="34" charset="0"/>
            </a:endParaRPr>
          </a:p>
        </p:txBody>
      </p:sp>
      <p:sp>
        <p:nvSpPr>
          <p:cNvPr id="14" name="TextBox 13">
            <a:extLst>
              <a:ext uri="{FF2B5EF4-FFF2-40B4-BE49-F238E27FC236}">
                <a16:creationId xmlns:a16="http://schemas.microsoft.com/office/drawing/2014/main" id="{EA1BD475-2806-BE4E-B9BD-BD93AF09F3A0}"/>
              </a:ext>
            </a:extLst>
          </p:cNvPr>
          <p:cNvSpPr txBox="1"/>
          <p:nvPr/>
        </p:nvSpPr>
        <p:spPr>
          <a:xfrm>
            <a:off x="6805983" y="1333754"/>
            <a:ext cx="5284293" cy="1323439"/>
          </a:xfrm>
          <a:prstGeom prst="rect">
            <a:avLst/>
          </a:prstGeom>
          <a:noFill/>
        </p:spPr>
        <p:txBody>
          <a:bodyPr wrap="square" rtlCol="0">
            <a:spAutoFit/>
          </a:bodyPr>
          <a:lstStyle/>
          <a:p>
            <a:r>
              <a:rPr lang="uk-UA" sz="8000" b="1" dirty="0">
                <a:solidFill>
                  <a:schemeClr val="bg1"/>
                </a:solidFill>
                <a:latin typeface="Franklin Gothic Medium" panose="020B0603020102020204" pitchFamily="34" charset="0"/>
              </a:rPr>
              <a:t>.</a:t>
            </a:r>
            <a:r>
              <a:rPr lang="en-US" sz="8000" b="1" dirty="0">
                <a:solidFill>
                  <a:schemeClr val="bg1"/>
                </a:solidFill>
                <a:latin typeface="Franklin Gothic Medium" panose="020B0603020102020204" pitchFamily="34" charset="0"/>
              </a:rPr>
              <a:t>Still </a:t>
            </a:r>
            <a:r>
              <a:rPr lang="uk-UA" sz="8000" b="1" dirty="0">
                <a:solidFill>
                  <a:schemeClr val="bg1"/>
                </a:solidFill>
                <a:latin typeface="Franklin Gothic Medium" panose="020B0603020102020204" pitchFamily="34" charset="0"/>
              </a:rPr>
              <a:t>Нема</a:t>
            </a:r>
            <a:endParaRPr lang="en-UA" sz="8000" b="1" dirty="0">
              <a:solidFill>
                <a:schemeClr val="bg1"/>
              </a:solidFill>
              <a:latin typeface="Franklin Gothic Medium" panose="020B0603020102020204" pitchFamily="34" charset="0"/>
            </a:endParaRPr>
          </a:p>
        </p:txBody>
      </p:sp>
      <p:sp>
        <p:nvSpPr>
          <p:cNvPr id="18" name="Right Arrow 17">
            <a:extLst>
              <a:ext uri="{FF2B5EF4-FFF2-40B4-BE49-F238E27FC236}">
                <a16:creationId xmlns:a16="http://schemas.microsoft.com/office/drawing/2014/main" id="{8A2962DB-64A4-484E-A3B6-D5E33DF2C3C2}"/>
              </a:ext>
            </a:extLst>
          </p:cNvPr>
          <p:cNvSpPr/>
          <p:nvPr/>
        </p:nvSpPr>
        <p:spPr>
          <a:xfrm>
            <a:off x="-130966" y="3362384"/>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19" name="Right Arrow 18">
            <a:extLst>
              <a:ext uri="{FF2B5EF4-FFF2-40B4-BE49-F238E27FC236}">
                <a16:creationId xmlns:a16="http://schemas.microsoft.com/office/drawing/2014/main" id="{DAA79B09-C87F-674D-9363-AEBCA1E6880D}"/>
              </a:ext>
            </a:extLst>
          </p:cNvPr>
          <p:cNvSpPr/>
          <p:nvPr/>
        </p:nvSpPr>
        <p:spPr>
          <a:xfrm rot="10800000">
            <a:off x="-1491678" y="911257"/>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p>
        </p:txBody>
      </p:sp>
      <p:sp>
        <p:nvSpPr>
          <p:cNvPr id="20" name="Right Arrow 19">
            <a:extLst>
              <a:ext uri="{FF2B5EF4-FFF2-40B4-BE49-F238E27FC236}">
                <a16:creationId xmlns:a16="http://schemas.microsoft.com/office/drawing/2014/main" id="{E22EE1C3-4003-5D4C-9424-A4B59C247029}"/>
              </a:ext>
            </a:extLst>
          </p:cNvPr>
          <p:cNvSpPr/>
          <p:nvPr/>
        </p:nvSpPr>
        <p:spPr>
          <a:xfrm>
            <a:off x="-183993" y="-1305410"/>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endParaRPr lang="en-UA" dirty="0">
              <a:solidFill>
                <a:schemeClr val="tx1"/>
              </a:solidFill>
            </a:endParaRPr>
          </a:p>
        </p:txBody>
      </p:sp>
      <p:pic>
        <p:nvPicPr>
          <p:cNvPr id="21" name="Picture 20">
            <a:extLst>
              <a:ext uri="{FF2B5EF4-FFF2-40B4-BE49-F238E27FC236}">
                <a16:creationId xmlns:a16="http://schemas.microsoft.com/office/drawing/2014/main" id="{6BE67A46-39A2-E74D-A330-DF4D7CCF0D76}"/>
              </a:ext>
            </a:extLst>
          </p:cNvPr>
          <p:cNvPicPr>
            <a:picLocks noChangeAspect="1"/>
          </p:cNvPicPr>
          <p:nvPr/>
        </p:nvPicPr>
        <p:blipFill rotWithShape="1">
          <a:blip r:embed="rId2"/>
          <a:srcRect r="62964"/>
          <a:stretch/>
        </p:blipFill>
        <p:spPr>
          <a:xfrm>
            <a:off x="1556287" y="1327915"/>
            <a:ext cx="4013077" cy="3864727"/>
          </a:xfrm>
          <a:prstGeom prst="rect">
            <a:avLst/>
          </a:prstGeom>
        </p:spPr>
      </p:pic>
      <p:sp>
        <p:nvSpPr>
          <p:cNvPr id="22" name="TextBox 21">
            <a:extLst>
              <a:ext uri="{FF2B5EF4-FFF2-40B4-BE49-F238E27FC236}">
                <a16:creationId xmlns:a16="http://schemas.microsoft.com/office/drawing/2014/main" id="{7C3512CE-C56B-3E47-A46A-231318E3527A}"/>
              </a:ext>
            </a:extLst>
          </p:cNvPr>
          <p:cNvSpPr txBox="1"/>
          <p:nvPr/>
        </p:nvSpPr>
        <p:spPr>
          <a:xfrm>
            <a:off x="5695065" y="2232073"/>
            <a:ext cx="6350400" cy="2308324"/>
          </a:xfrm>
          <a:prstGeom prst="rect">
            <a:avLst/>
          </a:prstGeom>
          <a:noFill/>
        </p:spPr>
        <p:txBody>
          <a:bodyPr wrap="square" rtlCol="0">
            <a:spAutoFit/>
          </a:bodyPr>
          <a:lstStyle/>
          <a:p>
            <a:r>
              <a:rPr lang="en-US" sz="7200" b="1" dirty="0">
                <a:latin typeface="Franklin Gothic Medium" panose="020B0603020102020204" pitchFamily="34" charset="0"/>
              </a:rPr>
              <a:t>Thank for your attention!</a:t>
            </a:r>
            <a:endParaRPr lang="en-UA" sz="7200" b="1" dirty="0">
              <a:latin typeface="Franklin Gothic Medium" panose="020B0603020102020204" pitchFamily="34" charset="0"/>
            </a:endParaRPr>
          </a:p>
        </p:txBody>
      </p:sp>
    </p:spTree>
    <p:extLst>
      <p:ext uri="{BB962C8B-B14F-4D97-AF65-F5344CB8AC3E}">
        <p14:creationId xmlns:p14="http://schemas.microsoft.com/office/powerpoint/2010/main" val="353457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800" fill="hold"/>
                                        <p:tgtEl>
                                          <p:spTgt spid="20"/>
                                        </p:tgtEl>
                                        <p:attrNameLst>
                                          <p:attrName>ppt_x</p:attrName>
                                        </p:attrNameLst>
                                      </p:cBhvr>
                                      <p:tavLst>
                                        <p:tav tm="0">
                                          <p:val>
                                            <p:strVal val="0-#ppt_w/2"/>
                                          </p:val>
                                        </p:tav>
                                        <p:tav tm="100000">
                                          <p:val>
                                            <p:strVal val="#ppt_x"/>
                                          </p:val>
                                        </p:tav>
                                      </p:tavLst>
                                    </p:anim>
                                    <p:anim calcmode="lin" valueType="num">
                                      <p:cBhvr additive="base">
                                        <p:cTn id="12" dur="8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49" presetClass="entr" presetSubtype="0" decel="10000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 calcmode="lin" valueType="num">
                                      <p:cBhvr>
                                        <p:cTn id="22" dur="500" fill="hold"/>
                                        <p:tgtEl>
                                          <p:spTgt spid="21"/>
                                        </p:tgtEl>
                                        <p:attrNameLst>
                                          <p:attrName>style.rotation</p:attrName>
                                        </p:attrNameLst>
                                      </p:cBhvr>
                                      <p:tavLst>
                                        <p:tav tm="0">
                                          <p:val>
                                            <p:fltVal val="360"/>
                                          </p:val>
                                        </p:tav>
                                        <p:tav tm="100000">
                                          <p:val>
                                            <p:fltVal val="0"/>
                                          </p:val>
                                        </p:tav>
                                      </p:tavLst>
                                    </p:anim>
                                    <p:animEffect transition="in" filter="fade">
                                      <p:cBhvr>
                                        <p:cTn id="23" dur="500"/>
                                        <p:tgtEl>
                                          <p:spTgt spid="21"/>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F91E7FB-1A89-1344-98CB-64ECBF9C8BB2}"/>
              </a:ext>
            </a:extLst>
          </p:cNvPr>
          <p:cNvSpPr/>
          <p:nvPr/>
        </p:nvSpPr>
        <p:spPr>
          <a:xfrm>
            <a:off x="579664" y="889907"/>
            <a:ext cx="5078186" cy="5078186"/>
          </a:xfrm>
          <a:prstGeom prst="ellipse">
            <a:avLst/>
          </a:prstGeom>
          <a:noFill/>
          <a:ln w="114300">
            <a:solidFill>
              <a:srgbClr val="EC1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TextBox 8">
            <a:extLst>
              <a:ext uri="{FF2B5EF4-FFF2-40B4-BE49-F238E27FC236}">
                <a16:creationId xmlns:a16="http://schemas.microsoft.com/office/drawing/2014/main" id="{A259E28F-8262-2549-A602-008368793C65}"/>
              </a:ext>
            </a:extLst>
          </p:cNvPr>
          <p:cNvSpPr txBox="1"/>
          <p:nvPr/>
        </p:nvSpPr>
        <p:spPr>
          <a:xfrm>
            <a:off x="6319157" y="928583"/>
            <a:ext cx="5418364" cy="3939540"/>
          </a:xfrm>
          <a:prstGeom prst="rect">
            <a:avLst/>
          </a:prstGeom>
          <a:noFill/>
        </p:spPr>
        <p:txBody>
          <a:bodyPr wrap="square" rtlCol="0">
            <a:spAutoFit/>
          </a:bodyPr>
          <a:lstStyle/>
          <a:p>
            <a:r>
              <a:rPr lang="en-US" sz="4800" b="1" dirty="0" err="1">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Yankiv</a:t>
            </a:r>
            <a:r>
              <a:rPr lang="en-US"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 </a:t>
            </a:r>
            <a:r>
              <a:rPr lang="en-US" sz="4800" b="1" dirty="0" err="1">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Dzvinka</a:t>
            </a:r>
            <a:endParaRPr lang="uk-UA"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endParaRP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student of IT STEP University</a:t>
            </a: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Hobby:</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playing piano, singing, travelling</a:t>
            </a: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Movie:</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Three Steps Above Heaven</a:t>
            </a:r>
            <a:endPar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endParaRPr>
          </a:p>
          <a:p>
            <a:endParaRPr lang="uk-UA" sz="2400" dirty="0">
              <a:latin typeface="Franklin Gothic Medium" panose="020B0603020102020204" pitchFamily="34" charset="0"/>
              <a:ea typeface="Baskerville" panose="02020502070401020303" pitchFamily="18" charset="0"/>
              <a:cs typeface="Consolas" panose="020B0609020204030204" pitchFamily="49" charset="0"/>
            </a:endParaRPr>
          </a:p>
          <a:p>
            <a:endParaRPr lang="uk-UA" sz="4800" b="1" dirty="0">
              <a:solidFill>
                <a:srgbClr val="EC1F26"/>
              </a:solidFill>
              <a:latin typeface="Impact" panose="020B0806030902050204" pitchFamily="34" charset="0"/>
              <a:ea typeface="Baskerville" panose="02020502070401020303" pitchFamily="18" charset="0"/>
              <a:cs typeface="Consolas" panose="020B0609020204030204" pitchFamily="49" charset="0"/>
            </a:endParaRPr>
          </a:p>
          <a:p>
            <a:endParaRPr lang="en-UA" dirty="0"/>
          </a:p>
        </p:txBody>
      </p:sp>
      <p:sp>
        <p:nvSpPr>
          <p:cNvPr id="10" name="TextBox 9">
            <a:extLst>
              <a:ext uri="{FF2B5EF4-FFF2-40B4-BE49-F238E27FC236}">
                <a16:creationId xmlns:a16="http://schemas.microsoft.com/office/drawing/2014/main" id="{8FB6CA6D-54BB-184C-9513-74A2CD53D523}"/>
              </a:ext>
            </a:extLst>
          </p:cNvPr>
          <p:cNvSpPr txBox="1"/>
          <p:nvPr/>
        </p:nvSpPr>
        <p:spPr>
          <a:xfrm>
            <a:off x="7132934" y="4221290"/>
            <a:ext cx="2963277" cy="523220"/>
          </a:xfrm>
          <a:prstGeom prst="rect">
            <a:avLst/>
          </a:prstGeom>
          <a:noFill/>
        </p:spPr>
        <p:txBody>
          <a:bodyPr wrap="square" rtlCol="0">
            <a:spAutoFit/>
          </a:bodyPr>
          <a:lstStyle/>
          <a:p>
            <a:r>
              <a:rPr lang="en-US" sz="2800" dirty="0">
                <a:latin typeface="Franklin Gothic Medium" panose="020B0603020102020204" pitchFamily="34" charset="0"/>
              </a:rPr>
              <a:t>Follow your heart</a:t>
            </a:r>
            <a:endParaRPr lang="en-UA" sz="2800" dirty="0">
              <a:latin typeface="Franklin Gothic Medium" panose="020B0603020102020204" pitchFamily="34" charset="0"/>
            </a:endParaRPr>
          </a:p>
        </p:txBody>
      </p:sp>
      <p:sp>
        <p:nvSpPr>
          <p:cNvPr id="11" name="TextBox 10">
            <a:extLst>
              <a:ext uri="{FF2B5EF4-FFF2-40B4-BE49-F238E27FC236}">
                <a16:creationId xmlns:a16="http://schemas.microsoft.com/office/drawing/2014/main" id="{23F2E6DB-0520-F447-AB96-4C804BE06C20}"/>
              </a:ext>
            </a:extLst>
          </p:cNvPr>
          <p:cNvSpPr txBox="1"/>
          <p:nvPr/>
        </p:nvSpPr>
        <p:spPr>
          <a:xfrm>
            <a:off x="6496120" y="3621125"/>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18" name="TextBox 17">
            <a:extLst>
              <a:ext uri="{FF2B5EF4-FFF2-40B4-BE49-F238E27FC236}">
                <a16:creationId xmlns:a16="http://schemas.microsoft.com/office/drawing/2014/main" id="{CFDBA6CB-FCED-6A4C-9DE3-720ECDD525C9}"/>
              </a:ext>
            </a:extLst>
          </p:cNvPr>
          <p:cNvSpPr txBox="1"/>
          <p:nvPr/>
        </p:nvSpPr>
        <p:spPr>
          <a:xfrm rot="10800000">
            <a:off x="10001699" y="4225392"/>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pic>
        <p:nvPicPr>
          <p:cNvPr id="15" name="Picture 14">
            <a:extLst>
              <a:ext uri="{FF2B5EF4-FFF2-40B4-BE49-F238E27FC236}">
                <a16:creationId xmlns:a16="http://schemas.microsoft.com/office/drawing/2014/main" id="{D7146F71-D83E-6B4D-8724-44FF9833E48F}"/>
              </a:ext>
            </a:extLst>
          </p:cNvPr>
          <p:cNvPicPr>
            <a:picLocks noChangeAspect="1"/>
          </p:cNvPicPr>
          <p:nvPr/>
        </p:nvPicPr>
        <p:blipFill>
          <a:blip r:embed="rId2"/>
          <a:srcRect l="669" t="7976" r="609" b="17885"/>
          <a:stretch>
            <a:fillRect/>
          </a:stretch>
        </p:blipFill>
        <p:spPr>
          <a:xfrm>
            <a:off x="816036" y="1120869"/>
            <a:ext cx="4610204" cy="4616262"/>
          </a:xfrm>
          <a:custGeom>
            <a:avLst/>
            <a:gdLst>
              <a:gd name="connsiteX0" fmla="*/ 2305102 w 4610204"/>
              <a:gd name="connsiteY0" fmla="*/ 0 h 4616262"/>
              <a:gd name="connsiteX1" fmla="*/ 4610204 w 4610204"/>
              <a:gd name="connsiteY1" fmla="*/ 2308131 h 4616262"/>
              <a:gd name="connsiteX2" fmla="*/ 2305102 w 4610204"/>
              <a:gd name="connsiteY2" fmla="*/ 4616262 h 4616262"/>
              <a:gd name="connsiteX3" fmla="*/ 0 w 4610204"/>
              <a:gd name="connsiteY3" fmla="*/ 2308131 h 4616262"/>
              <a:gd name="connsiteX4" fmla="*/ 2305102 w 4610204"/>
              <a:gd name="connsiteY4" fmla="*/ 0 h 461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204" h="4616262">
                <a:moveTo>
                  <a:pt x="2305102" y="0"/>
                </a:moveTo>
                <a:cubicBezTo>
                  <a:pt x="3578175" y="0"/>
                  <a:pt x="4610204" y="1033385"/>
                  <a:pt x="4610204" y="2308131"/>
                </a:cubicBezTo>
                <a:cubicBezTo>
                  <a:pt x="4610204" y="3582877"/>
                  <a:pt x="3578175" y="4616262"/>
                  <a:pt x="2305102" y="4616262"/>
                </a:cubicBezTo>
                <a:cubicBezTo>
                  <a:pt x="1032029" y="4616262"/>
                  <a:pt x="0" y="3582877"/>
                  <a:pt x="0" y="2308131"/>
                </a:cubicBezTo>
                <a:cubicBezTo>
                  <a:pt x="0" y="1033385"/>
                  <a:pt x="1032029" y="0"/>
                  <a:pt x="2305102" y="0"/>
                </a:cubicBezTo>
                <a:close/>
              </a:path>
            </a:pathLst>
          </a:custGeom>
        </p:spPr>
      </p:pic>
    </p:spTree>
    <p:extLst>
      <p:ext uri="{BB962C8B-B14F-4D97-AF65-F5344CB8AC3E}">
        <p14:creationId xmlns:p14="http://schemas.microsoft.com/office/powerpoint/2010/main" val="1038362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E97129-E9FD-144B-809B-046FBBE4E1EA}"/>
              </a:ext>
            </a:extLst>
          </p:cNvPr>
          <p:cNvPicPr>
            <a:picLocks noChangeAspect="1"/>
          </p:cNvPicPr>
          <p:nvPr/>
        </p:nvPicPr>
        <p:blipFill rotWithShape="1">
          <a:blip r:embed="rId2"/>
          <a:srcRect r="62964"/>
          <a:stretch/>
        </p:blipFill>
        <p:spPr>
          <a:xfrm>
            <a:off x="1556287" y="1327915"/>
            <a:ext cx="4013077" cy="3864727"/>
          </a:xfrm>
          <a:prstGeom prst="rect">
            <a:avLst/>
          </a:prstGeom>
        </p:spPr>
      </p:pic>
      <p:sp>
        <p:nvSpPr>
          <p:cNvPr id="15" name="TextBox 14">
            <a:extLst>
              <a:ext uri="{FF2B5EF4-FFF2-40B4-BE49-F238E27FC236}">
                <a16:creationId xmlns:a16="http://schemas.microsoft.com/office/drawing/2014/main" id="{CE9E5839-7DE8-2B49-86DD-5EF8AA384CDB}"/>
              </a:ext>
            </a:extLst>
          </p:cNvPr>
          <p:cNvSpPr txBox="1"/>
          <p:nvPr/>
        </p:nvSpPr>
        <p:spPr>
          <a:xfrm>
            <a:off x="5695065" y="2232073"/>
            <a:ext cx="6350400" cy="2308324"/>
          </a:xfrm>
          <a:prstGeom prst="rect">
            <a:avLst/>
          </a:prstGeom>
          <a:noFill/>
        </p:spPr>
        <p:txBody>
          <a:bodyPr wrap="square" rtlCol="0">
            <a:spAutoFit/>
          </a:bodyPr>
          <a:lstStyle/>
          <a:p>
            <a:r>
              <a:rPr lang="en-US" sz="7200" b="1" dirty="0">
                <a:latin typeface="Franklin Gothic Medium" panose="020B0603020102020204" pitchFamily="34" charset="0"/>
              </a:rPr>
              <a:t>Thank for your attention!</a:t>
            </a:r>
            <a:endParaRPr lang="en-UA" sz="7200" b="1" dirty="0">
              <a:latin typeface="Franklin Gothic Medium" panose="020B0603020102020204" pitchFamily="34" charset="0"/>
            </a:endParaRPr>
          </a:p>
        </p:txBody>
      </p:sp>
      <p:sp>
        <p:nvSpPr>
          <p:cNvPr id="16" name="Right Arrow 15">
            <a:extLst>
              <a:ext uri="{FF2B5EF4-FFF2-40B4-BE49-F238E27FC236}">
                <a16:creationId xmlns:a16="http://schemas.microsoft.com/office/drawing/2014/main" id="{6CD1ECD6-0F97-0049-B8B3-35B97F365862}"/>
              </a:ext>
            </a:extLst>
          </p:cNvPr>
          <p:cNvSpPr/>
          <p:nvPr/>
        </p:nvSpPr>
        <p:spPr>
          <a:xfrm>
            <a:off x="-34843" y="3403703"/>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7" name="Right Arrow 16">
            <a:extLst>
              <a:ext uri="{FF2B5EF4-FFF2-40B4-BE49-F238E27FC236}">
                <a16:creationId xmlns:a16="http://schemas.microsoft.com/office/drawing/2014/main" id="{173B880F-4405-BB48-89F2-10AA498817D2}"/>
              </a:ext>
            </a:extLst>
          </p:cNvPr>
          <p:cNvSpPr/>
          <p:nvPr/>
        </p:nvSpPr>
        <p:spPr>
          <a:xfrm>
            <a:off x="-85728" y="-1203107"/>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8" name="Right Arrow 17">
            <a:extLst>
              <a:ext uri="{FF2B5EF4-FFF2-40B4-BE49-F238E27FC236}">
                <a16:creationId xmlns:a16="http://schemas.microsoft.com/office/drawing/2014/main" id="{1B3697FE-79A3-3643-8648-F30C21671620}"/>
              </a:ext>
            </a:extLst>
          </p:cNvPr>
          <p:cNvSpPr/>
          <p:nvPr/>
        </p:nvSpPr>
        <p:spPr>
          <a:xfrm rot="10800000">
            <a:off x="-1340957" y="1018632"/>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Tree>
    <p:extLst>
      <p:ext uri="{BB962C8B-B14F-4D97-AF65-F5344CB8AC3E}">
        <p14:creationId xmlns:p14="http://schemas.microsoft.com/office/powerpoint/2010/main" val="148169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1+#ppt_w/2"/>
                                          </p:val>
                                        </p:tav>
                                        <p:tav tm="100000">
                                          <p:val>
                                            <p:strVal val="#ppt_x"/>
                                          </p:val>
                                        </p:tav>
                                      </p:tavLst>
                                    </p:anim>
                                    <p:anim calcmode="lin" valueType="num">
                                      <p:cBhvr additive="base">
                                        <p:cTn id="12" dur="1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0-#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F91E7FB-1A89-1344-98CB-64ECBF9C8BB2}"/>
              </a:ext>
            </a:extLst>
          </p:cNvPr>
          <p:cNvSpPr/>
          <p:nvPr/>
        </p:nvSpPr>
        <p:spPr>
          <a:xfrm>
            <a:off x="579664" y="889907"/>
            <a:ext cx="5078186" cy="5078186"/>
          </a:xfrm>
          <a:prstGeom prst="ellipse">
            <a:avLst/>
          </a:prstGeom>
          <a:noFill/>
          <a:ln w="114300">
            <a:solidFill>
              <a:srgbClr val="EC1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TextBox 8">
            <a:extLst>
              <a:ext uri="{FF2B5EF4-FFF2-40B4-BE49-F238E27FC236}">
                <a16:creationId xmlns:a16="http://schemas.microsoft.com/office/drawing/2014/main" id="{A259E28F-8262-2549-A602-008368793C65}"/>
              </a:ext>
            </a:extLst>
          </p:cNvPr>
          <p:cNvSpPr txBox="1"/>
          <p:nvPr/>
        </p:nvSpPr>
        <p:spPr>
          <a:xfrm>
            <a:off x="6414406" y="928583"/>
            <a:ext cx="5777593" cy="3939540"/>
          </a:xfrm>
          <a:prstGeom prst="rect">
            <a:avLst/>
          </a:prstGeom>
          <a:noFill/>
        </p:spPr>
        <p:txBody>
          <a:bodyPr wrap="square" rtlCol="0">
            <a:spAutoFit/>
          </a:bodyPr>
          <a:lstStyle/>
          <a:p>
            <a:r>
              <a:rPr lang="en-US" sz="4800" b="1" dirty="0" err="1">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Pryimak</a:t>
            </a:r>
            <a:r>
              <a:rPr lang="uk-UA"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 </a:t>
            </a:r>
            <a:r>
              <a:rPr lang="en-US"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Roman</a:t>
            </a:r>
            <a:endParaRPr lang="uk-UA"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endParaRP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student of IT STEP University</a:t>
            </a: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Hobby:</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to be a armchair analyst, to sarcastically joke, to draw</a:t>
            </a:r>
            <a:endPar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endParaRP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Song: Take on me – A-ha</a:t>
            </a:r>
            <a:endPar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endParaRPr>
          </a:p>
          <a:p>
            <a:endParaRPr lang="uk-UA" sz="2400" dirty="0">
              <a:latin typeface="Franklin Gothic Medium" panose="020B0603020102020204" pitchFamily="34" charset="0"/>
              <a:ea typeface="Baskerville" panose="02020502070401020303" pitchFamily="18" charset="0"/>
              <a:cs typeface="Consolas" panose="020B0609020204030204" pitchFamily="49" charset="0"/>
            </a:endParaRPr>
          </a:p>
          <a:p>
            <a:endParaRPr lang="uk-UA" sz="4800" b="1" dirty="0">
              <a:solidFill>
                <a:srgbClr val="EC1F26"/>
              </a:solidFill>
              <a:latin typeface="Impact" panose="020B0806030902050204" pitchFamily="34" charset="0"/>
              <a:ea typeface="Baskerville" panose="02020502070401020303" pitchFamily="18" charset="0"/>
              <a:cs typeface="Consolas" panose="020B0609020204030204" pitchFamily="49" charset="0"/>
            </a:endParaRPr>
          </a:p>
          <a:p>
            <a:endParaRPr lang="en-UA" dirty="0"/>
          </a:p>
        </p:txBody>
      </p:sp>
      <p:sp>
        <p:nvSpPr>
          <p:cNvPr id="10" name="TextBox 9">
            <a:extLst>
              <a:ext uri="{FF2B5EF4-FFF2-40B4-BE49-F238E27FC236}">
                <a16:creationId xmlns:a16="http://schemas.microsoft.com/office/drawing/2014/main" id="{8FB6CA6D-54BB-184C-9513-74A2CD53D523}"/>
              </a:ext>
            </a:extLst>
          </p:cNvPr>
          <p:cNvSpPr txBox="1"/>
          <p:nvPr/>
        </p:nvSpPr>
        <p:spPr>
          <a:xfrm>
            <a:off x="6732814" y="3826878"/>
            <a:ext cx="4011386" cy="1384995"/>
          </a:xfrm>
          <a:prstGeom prst="rect">
            <a:avLst/>
          </a:prstGeom>
          <a:noFill/>
        </p:spPr>
        <p:txBody>
          <a:bodyPr wrap="square" rtlCol="0">
            <a:spAutoFit/>
          </a:bodyPr>
          <a:lstStyle/>
          <a:p>
            <a:r>
              <a:rPr lang="en-US" sz="2800" dirty="0">
                <a:latin typeface="Franklin Gothic Medium" panose="020B0603020102020204" pitchFamily="34" charset="0"/>
              </a:rPr>
              <a:t>Between greater and lesser evil, I would prefer not to choose anything.</a:t>
            </a:r>
            <a:endParaRPr lang="en-UA" sz="2800" dirty="0">
              <a:latin typeface="Franklin Gothic Medium" panose="020B0603020102020204" pitchFamily="34" charset="0"/>
            </a:endParaRPr>
          </a:p>
        </p:txBody>
      </p:sp>
      <p:sp>
        <p:nvSpPr>
          <p:cNvPr id="11" name="TextBox 10">
            <a:extLst>
              <a:ext uri="{FF2B5EF4-FFF2-40B4-BE49-F238E27FC236}">
                <a16:creationId xmlns:a16="http://schemas.microsoft.com/office/drawing/2014/main" id="{23F2E6DB-0520-F447-AB96-4C804BE06C20}"/>
              </a:ext>
            </a:extLst>
          </p:cNvPr>
          <p:cNvSpPr txBox="1"/>
          <p:nvPr/>
        </p:nvSpPr>
        <p:spPr>
          <a:xfrm>
            <a:off x="6096000" y="3429000"/>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18" name="TextBox 17">
            <a:extLst>
              <a:ext uri="{FF2B5EF4-FFF2-40B4-BE49-F238E27FC236}">
                <a16:creationId xmlns:a16="http://schemas.microsoft.com/office/drawing/2014/main" id="{CFDBA6CB-FCED-6A4C-9DE3-720ECDD525C9}"/>
              </a:ext>
            </a:extLst>
          </p:cNvPr>
          <p:cNvSpPr txBox="1"/>
          <p:nvPr/>
        </p:nvSpPr>
        <p:spPr>
          <a:xfrm rot="10800000">
            <a:off x="10442749" y="4522939"/>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19" name="TextBox 18">
            <a:extLst>
              <a:ext uri="{FF2B5EF4-FFF2-40B4-BE49-F238E27FC236}">
                <a16:creationId xmlns:a16="http://schemas.microsoft.com/office/drawing/2014/main" id="{3B60F984-0810-2146-99E5-653E73A6981E}"/>
              </a:ext>
            </a:extLst>
          </p:cNvPr>
          <p:cNvSpPr txBox="1"/>
          <p:nvPr/>
        </p:nvSpPr>
        <p:spPr>
          <a:xfrm>
            <a:off x="9289472" y="5211873"/>
            <a:ext cx="1635290" cy="646331"/>
          </a:xfrm>
          <a:prstGeom prst="rect">
            <a:avLst/>
          </a:prstGeom>
          <a:noFill/>
        </p:spPr>
        <p:txBody>
          <a:bodyPr wrap="square" rtlCol="0">
            <a:spAutoFit/>
          </a:bodyPr>
          <a:lstStyle/>
          <a:p>
            <a:r>
              <a:rPr lang="pl-PL" i="1" dirty="0">
                <a:solidFill>
                  <a:srgbClr val="EC1F26"/>
                </a:solidFill>
                <a:latin typeface="Franklin Gothic Medium" panose="020B0603020102020204" pitchFamily="34" charset="0"/>
              </a:rPr>
              <a:t>Andrzej Sapkowski</a:t>
            </a:r>
            <a:endParaRPr lang="en-UA" sz="1600" dirty="0">
              <a:solidFill>
                <a:srgbClr val="EC1F26"/>
              </a:solidFill>
              <a:latin typeface="Franklin Gothic Medium" panose="020B0603020102020204" pitchFamily="34" charset="0"/>
            </a:endParaRPr>
          </a:p>
        </p:txBody>
      </p:sp>
      <p:pic>
        <p:nvPicPr>
          <p:cNvPr id="13" name="Picture 12">
            <a:extLst>
              <a:ext uri="{FF2B5EF4-FFF2-40B4-BE49-F238E27FC236}">
                <a16:creationId xmlns:a16="http://schemas.microsoft.com/office/drawing/2014/main" id="{B4266EF7-98F5-1541-9ABF-1187A39D3236}"/>
              </a:ext>
            </a:extLst>
          </p:cNvPr>
          <p:cNvPicPr>
            <a:picLocks noChangeAspect="1"/>
          </p:cNvPicPr>
          <p:nvPr/>
        </p:nvPicPr>
        <p:blipFill>
          <a:blip r:embed="rId2"/>
          <a:srcRect t="541" b="7363"/>
          <a:stretch>
            <a:fillRect/>
          </a:stretch>
        </p:blipFill>
        <p:spPr>
          <a:xfrm>
            <a:off x="840634" y="1137557"/>
            <a:ext cx="4564124" cy="4582886"/>
          </a:xfrm>
          <a:custGeom>
            <a:avLst/>
            <a:gdLst>
              <a:gd name="connsiteX0" fmla="*/ 2291443 w 4564124"/>
              <a:gd name="connsiteY0" fmla="*/ 0 h 4582886"/>
              <a:gd name="connsiteX1" fmla="*/ 4536332 w 4564124"/>
              <a:gd name="connsiteY1" fmla="*/ 1829638 h 4582886"/>
              <a:gd name="connsiteX2" fmla="*/ 4564124 w 4564124"/>
              <a:gd name="connsiteY2" fmla="*/ 2011739 h 4582886"/>
              <a:gd name="connsiteX3" fmla="*/ 4564124 w 4564124"/>
              <a:gd name="connsiteY3" fmla="*/ 2571147 h 4582886"/>
              <a:gd name="connsiteX4" fmla="*/ 4536332 w 4564124"/>
              <a:gd name="connsiteY4" fmla="*/ 2753249 h 4582886"/>
              <a:gd name="connsiteX5" fmla="*/ 2291443 w 4564124"/>
              <a:gd name="connsiteY5" fmla="*/ 4582886 h 4582886"/>
              <a:gd name="connsiteX6" fmla="*/ 0 w 4564124"/>
              <a:gd name="connsiteY6" fmla="*/ 2291443 h 4582886"/>
              <a:gd name="connsiteX7" fmla="*/ 2291443 w 4564124"/>
              <a:gd name="connsiteY7" fmla="*/ 0 h 458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124" h="4582886">
                <a:moveTo>
                  <a:pt x="2291443" y="0"/>
                </a:moveTo>
                <a:cubicBezTo>
                  <a:pt x="3398781" y="0"/>
                  <a:pt x="4322664" y="785466"/>
                  <a:pt x="4536332" y="1829638"/>
                </a:cubicBezTo>
                <a:lnTo>
                  <a:pt x="4564124" y="2011739"/>
                </a:lnTo>
                <a:lnTo>
                  <a:pt x="4564124" y="2571147"/>
                </a:lnTo>
                <a:lnTo>
                  <a:pt x="4536332" y="2753249"/>
                </a:lnTo>
                <a:cubicBezTo>
                  <a:pt x="4322664" y="3797421"/>
                  <a:pt x="3398781" y="4582886"/>
                  <a:pt x="2291443" y="4582886"/>
                </a:cubicBezTo>
                <a:cubicBezTo>
                  <a:pt x="1025914" y="4582886"/>
                  <a:pt x="0" y="3556972"/>
                  <a:pt x="0" y="2291443"/>
                </a:cubicBezTo>
                <a:cubicBezTo>
                  <a:pt x="0" y="1025914"/>
                  <a:pt x="1025914" y="0"/>
                  <a:pt x="2291443" y="0"/>
                </a:cubicBezTo>
                <a:close/>
              </a:path>
            </a:pathLst>
          </a:custGeom>
        </p:spPr>
      </p:pic>
    </p:spTree>
    <p:extLst>
      <p:ext uri="{BB962C8B-B14F-4D97-AF65-F5344CB8AC3E}">
        <p14:creationId xmlns:p14="http://schemas.microsoft.com/office/powerpoint/2010/main" val="3380706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F91E7FB-1A89-1344-98CB-64ECBF9C8BB2}"/>
              </a:ext>
            </a:extLst>
          </p:cNvPr>
          <p:cNvSpPr/>
          <p:nvPr/>
        </p:nvSpPr>
        <p:spPr>
          <a:xfrm>
            <a:off x="579664" y="889907"/>
            <a:ext cx="5078186" cy="5078186"/>
          </a:xfrm>
          <a:prstGeom prst="ellipse">
            <a:avLst/>
          </a:prstGeom>
          <a:noFill/>
          <a:ln w="114300">
            <a:solidFill>
              <a:srgbClr val="EC1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TextBox 8">
            <a:extLst>
              <a:ext uri="{FF2B5EF4-FFF2-40B4-BE49-F238E27FC236}">
                <a16:creationId xmlns:a16="http://schemas.microsoft.com/office/drawing/2014/main" id="{A259E28F-8262-2549-A602-008368793C65}"/>
              </a:ext>
            </a:extLst>
          </p:cNvPr>
          <p:cNvSpPr txBox="1"/>
          <p:nvPr/>
        </p:nvSpPr>
        <p:spPr>
          <a:xfrm>
            <a:off x="6414407" y="820889"/>
            <a:ext cx="5777593" cy="4801314"/>
          </a:xfrm>
          <a:prstGeom prst="rect">
            <a:avLst/>
          </a:prstGeom>
          <a:noFill/>
        </p:spPr>
        <p:txBody>
          <a:bodyPr wrap="square" rtlCol="0">
            <a:spAutoFit/>
          </a:bodyPr>
          <a:lstStyle/>
          <a:p>
            <a:r>
              <a:rPr lang="en-US" sz="4800" b="1" dirty="0" err="1">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Dubina</a:t>
            </a:r>
            <a:r>
              <a:rPr lang="en-US"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 Dima</a:t>
            </a:r>
            <a:endParaRPr lang="uk-UA"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endParaRP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student of IT STEP University</a:t>
            </a: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Hobby: sport, making money, girls</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endPar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endParaRP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Movie: </a:t>
            </a:r>
            <a:r>
              <a:rPr lang="en-US" sz="2800" dirty="0">
                <a:solidFill>
                  <a:schemeClr val="tx1">
                    <a:lumMod val="65000"/>
                    <a:lumOff val="35000"/>
                  </a:schemeClr>
                </a:solidFill>
                <a:latin typeface="Franklin Gothic Medium" panose="020B0603020102020204" pitchFamily="34" charset="0"/>
              </a:rPr>
              <a:t>The Shawshank Redemption</a:t>
            </a:r>
          </a:p>
          <a:p>
            <a:r>
              <a:rPr lang="en-US" sz="2800" dirty="0">
                <a:solidFill>
                  <a:schemeClr val="tx1">
                    <a:lumMod val="65000"/>
                    <a:lumOff val="35000"/>
                  </a:schemeClr>
                </a:solidFill>
                <a:latin typeface="Franklin Gothic Medium" panose="020B0603020102020204" pitchFamily="34" charset="0"/>
              </a:rPr>
              <a:t>Music: Earth, Wind &amp; Fire - September</a:t>
            </a:r>
          </a:p>
          <a:p>
            <a:endParaRPr lang="en-US" sz="2800" dirty="0">
              <a:solidFill>
                <a:schemeClr val="tx1">
                  <a:lumMod val="65000"/>
                  <a:lumOff val="35000"/>
                </a:schemeClr>
              </a:solidFill>
              <a:latin typeface="Franklin Gothic Medium" panose="020B0603020102020204" pitchFamily="34" charset="0"/>
            </a:endParaRPr>
          </a:p>
          <a:p>
            <a:endParaRPr lang="uk-UA" sz="2400" dirty="0">
              <a:latin typeface="Franklin Gothic Medium" panose="020B0603020102020204" pitchFamily="34" charset="0"/>
              <a:ea typeface="Baskerville" panose="02020502070401020303" pitchFamily="18" charset="0"/>
              <a:cs typeface="Consolas" panose="020B0609020204030204" pitchFamily="49" charset="0"/>
            </a:endParaRPr>
          </a:p>
          <a:p>
            <a:endParaRPr lang="uk-UA" sz="4800" b="1" dirty="0">
              <a:solidFill>
                <a:srgbClr val="EC1F26"/>
              </a:solidFill>
              <a:latin typeface="Impact" panose="020B0806030902050204" pitchFamily="34" charset="0"/>
              <a:ea typeface="Baskerville" panose="02020502070401020303" pitchFamily="18" charset="0"/>
              <a:cs typeface="Consolas" panose="020B0609020204030204" pitchFamily="49" charset="0"/>
            </a:endParaRPr>
          </a:p>
          <a:p>
            <a:endParaRPr lang="en-UA" dirty="0"/>
          </a:p>
        </p:txBody>
      </p:sp>
      <p:sp>
        <p:nvSpPr>
          <p:cNvPr id="10" name="TextBox 9">
            <a:extLst>
              <a:ext uri="{FF2B5EF4-FFF2-40B4-BE49-F238E27FC236}">
                <a16:creationId xmlns:a16="http://schemas.microsoft.com/office/drawing/2014/main" id="{8FB6CA6D-54BB-184C-9513-74A2CD53D523}"/>
              </a:ext>
            </a:extLst>
          </p:cNvPr>
          <p:cNvSpPr txBox="1"/>
          <p:nvPr/>
        </p:nvSpPr>
        <p:spPr>
          <a:xfrm>
            <a:off x="7536393" y="4482899"/>
            <a:ext cx="4011386" cy="523220"/>
          </a:xfrm>
          <a:prstGeom prst="rect">
            <a:avLst/>
          </a:prstGeom>
          <a:noFill/>
        </p:spPr>
        <p:txBody>
          <a:bodyPr wrap="square" rtlCol="0">
            <a:spAutoFit/>
          </a:bodyPr>
          <a:lstStyle/>
          <a:p>
            <a:r>
              <a:rPr lang="en-US" sz="2800" dirty="0">
                <a:latin typeface="Franklin Gothic Medium" panose="020B0603020102020204" pitchFamily="34" charset="0"/>
              </a:rPr>
              <a:t>Make sense.</a:t>
            </a:r>
            <a:endParaRPr lang="en-UA" sz="2800" dirty="0">
              <a:latin typeface="Franklin Gothic Medium" panose="020B0603020102020204" pitchFamily="34" charset="0"/>
            </a:endParaRPr>
          </a:p>
        </p:txBody>
      </p:sp>
      <p:sp>
        <p:nvSpPr>
          <p:cNvPr id="11" name="TextBox 10">
            <a:extLst>
              <a:ext uri="{FF2B5EF4-FFF2-40B4-BE49-F238E27FC236}">
                <a16:creationId xmlns:a16="http://schemas.microsoft.com/office/drawing/2014/main" id="{23F2E6DB-0520-F447-AB96-4C804BE06C20}"/>
              </a:ext>
            </a:extLst>
          </p:cNvPr>
          <p:cNvSpPr txBox="1"/>
          <p:nvPr/>
        </p:nvSpPr>
        <p:spPr>
          <a:xfrm>
            <a:off x="6899579" y="3949582"/>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18" name="TextBox 17">
            <a:extLst>
              <a:ext uri="{FF2B5EF4-FFF2-40B4-BE49-F238E27FC236}">
                <a16:creationId xmlns:a16="http://schemas.microsoft.com/office/drawing/2014/main" id="{CFDBA6CB-FCED-6A4C-9DE3-720ECDD525C9}"/>
              </a:ext>
            </a:extLst>
          </p:cNvPr>
          <p:cNvSpPr txBox="1"/>
          <p:nvPr/>
        </p:nvSpPr>
        <p:spPr>
          <a:xfrm rot="10800000">
            <a:off x="9722470" y="4405954"/>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19" name="TextBox 18">
            <a:extLst>
              <a:ext uri="{FF2B5EF4-FFF2-40B4-BE49-F238E27FC236}">
                <a16:creationId xmlns:a16="http://schemas.microsoft.com/office/drawing/2014/main" id="{3B60F984-0810-2146-99E5-653E73A6981E}"/>
              </a:ext>
            </a:extLst>
          </p:cNvPr>
          <p:cNvSpPr txBox="1"/>
          <p:nvPr/>
        </p:nvSpPr>
        <p:spPr>
          <a:xfrm>
            <a:off x="8284824" y="5114373"/>
            <a:ext cx="1880289" cy="338554"/>
          </a:xfrm>
          <a:prstGeom prst="rect">
            <a:avLst/>
          </a:prstGeom>
          <a:noFill/>
        </p:spPr>
        <p:txBody>
          <a:bodyPr wrap="square" rtlCol="0">
            <a:spAutoFit/>
          </a:bodyPr>
          <a:lstStyle/>
          <a:p>
            <a:r>
              <a:rPr lang="en-US" sz="1600" dirty="0">
                <a:solidFill>
                  <a:srgbClr val="EC1F26"/>
                </a:solidFill>
                <a:latin typeface="Franklin Gothic Medium" panose="020B0603020102020204" pitchFamily="34" charset="0"/>
              </a:rPr>
              <a:t>Andrew </a:t>
            </a:r>
            <a:r>
              <a:rPr lang="en-US" sz="1600" dirty="0" err="1">
                <a:solidFill>
                  <a:srgbClr val="EC1F26"/>
                </a:solidFill>
                <a:latin typeface="Franklin Gothic Medium" panose="020B0603020102020204" pitchFamily="34" charset="0"/>
              </a:rPr>
              <a:t>Sedler</a:t>
            </a:r>
            <a:endParaRPr lang="en-UA" sz="1600" dirty="0">
              <a:solidFill>
                <a:srgbClr val="EC1F26"/>
              </a:solidFill>
              <a:latin typeface="Franklin Gothic Medium" panose="020B0603020102020204" pitchFamily="34" charset="0"/>
            </a:endParaRPr>
          </a:p>
        </p:txBody>
      </p:sp>
      <p:pic>
        <p:nvPicPr>
          <p:cNvPr id="12" name="Picture 11">
            <a:extLst>
              <a:ext uri="{FF2B5EF4-FFF2-40B4-BE49-F238E27FC236}">
                <a16:creationId xmlns:a16="http://schemas.microsoft.com/office/drawing/2014/main" id="{E88137DC-B7AF-2A48-B344-EB37BADB508C}"/>
              </a:ext>
            </a:extLst>
          </p:cNvPr>
          <p:cNvPicPr>
            <a:picLocks noChangeAspect="1"/>
          </p:cNvPicPr>
          <p:nvPr/>
        </p:nvPicPr>
        <p:blipFill>
          <a:blip r:embed="rId2"/>
          <a:srcRect l="108" t="29940" r="6697" b="310"/>
          <a:stretch>
            <a:fillRect/>
          </a:stretch>
        </p:blipFill>
        <p:spPr>
          <a:xfrm>
            <a:off x="854528" y="1137557"/>
            <a:ext cx="4582886" cy="4582886"/>
          </a:xfrm>
          <a:custGeom>
            <a:avLst/>
            <a:gdLst>
              <a:gd name="connsiteX0" fmla="*/ 2291443 w 4582886"/>
              <a:gd name="connsiteY0" fmla="*/ 0 h 4582886"/>
              <a:gd name="connsiteX1" fmla="*/ 4582886 w 4582886"/>
              <a:gd name="connsiteY1" fmla="*/ 2291443 h 4582886"/>
              <a:gd name="connsiteX2" fmla="*/ 2291443 w 4582886"/>
              <a:gd name="connsiteY2" fmla="*/ 4582886 h 4582886"/>
              <a:gd name="connsiteX3" fmla="*/ 0 w 4582886"/>
              <a:gd name="connsiteY3" fmla="*/ 2291443 h 4582886"/>
              <a:gd name="connsiteX4" fmla="*/ 2291443 w 4582886"/>
              <a:gd name="connsiteY4" fmla="*/ 0 h 4582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2886" h="4582886">
                <a:moveTo>
                  <a:pt x="2291443" y="0"/>
                </a:moveTo>
                <a:cubicBezTo>
                  <a:pt x="3556972" y="0"/>
                  <a:pt x="4582886" y="1025914"/>
                  <a:pt x="4582886" y="2291443"/>
                </a:cubicBezTo>
                <a:cubicBezTo>
                  <a:pt x="4582886" y="3556972"/>
                  <a:pt x="3556972" y="4582886"/>
                  <a:pt x="2291443" y="4582886"/>
                </a:cubicBezTo>
                <a:cubicBezTo>
                  <a:pt x="1025914" y="4582886"/>
                  <a:pt x="0" y="3556972"/>
                  <a:pt x="0" y="2291443"/>
                </a:cubicBezTo>
                <a:cubicBezTo>
                  <a:pt x="0" y="1025914"/>
                  <a:pt x="1025914" y="0"/>
                  <a:pt x="2291443" y="0"/>
                </a:cubicBezTo>
                <a:close/>
              </a:path>
            </a:pathLst>
          </a:custGeom>
        </p:spPr>
      </p:pic>
    </p:spTree>
    <p:extLst>
      <p:ext uri="{BB962C8B-B14F-4D97-AF65-F5344CB8AC3E}">
        <p14:creationId xmlns:p14="http://schemas.microsoft.com/office/powerpoint/2010/main" val="1449642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0F91E7FB-1A89-1344-98CB-64ECBF9C8BB2}"/>
              </a:ext>
            </a:extLst>
          </p:cNvPr>
          <p:cNvSpPr/>
          <p:nvPr/>
        </p:nvSpPr>
        <p:spPr>
          <a:xfrm>
            <a:off x="579664" y="889907"/>
            <a:ext cx="5078186" cy="5078186"/>
          </a:xfrm>
          <a:prstGeom prst="ellipse">
            <a:avLst/>
          </a:prstGeom>
          <a:noFill/>
          <a:ln w="114300">
            <a:solidFill>
              <a:srgbClr val="EC1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9" name="TextBox 8">
            <a:extLst>
              <a:ext uri="{FF2B5EF4-FFF2-40B4-BE49-F238E27FC236}">
                <a16:creationId xmlns:a16="http://schemas.microsoft.com/office/drawing/2014/main" id="{A259E28F-8262-2549-A602-008368793C65}"/>
              </a:ext>
            </a:extLst>
          </p:cNvPr>
          <p:cNvSpPr txBox="1"/>
          <p:nvPr/>
        </p:nvSpPr>
        <p:spPr>
          <a:xfrm>
            <a:off x="6414407" y="928583"/>
            <a:ext cx="5323114" cy="3939540"/>
          </a:xfrm>
          <a:prstGeom prst="rect">
            <a:avLst/>
          </a:prstGeom>
          <a:noFill/>
        </p:spPr>
        <p:txBody>
          <a:bodyPr wrap="square" rtlCol="0">
            <a:spAutoFit/>
          </a:bodyPr>
          <a:lstStyle/>
          <a:p>
            <a:r>
              <a:rPr lang="en-US" sz="4800" b="1" dirty="0" err="1">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Iskiv</a:t>
            </a:r>
            <a:r>
              <a:rPr lang="uk-UA"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 </a:t>
            </a:r>
            <a:r>
              <a:rPr lang="en-US" sz="4800" b="1" dirty="0" err="1">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Mykhailo</a:t>
            </a:r>
            <a:endParaRPr lang="uk-UA"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endParaRP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student of IT STEP University</a:t>
            </a: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Hobby:</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cycling, jogging, watching movies and TV series</a:t>
            </a: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Movie: Venom 2: Carnage</a:t>
            </a:r>
            <a:endPar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endParaRPr>
          </a:p>
          <a:p>
            <a:endParaRPr lang="uk-UA" sz="2400" dirty="0">
              <a:latin typeface="Franklin Gothic Medium" panose="020B0603020102020204" pitchFamily="34" charset="0"/>
              <a:ea typeface="Baskerville" panose="02020502070401020303" pitchFamily="18" charset="0"/>
              <a:cs typeface="Consolas" panose="020B0609020204030204" pitchFamily="49" charset="0"/>
            </a:endParaRPr>
          </a:p>
          <a:p>
            <a:endParaRPr lang="uk-UA" sz="4800" b="1" dirty="0">
              <a:solidFill>
                <a:srgbClr val="EC1F26"/>
              </a:solidFill>
              <a:latin typeface="Impact" panose="020B0806030902050204" pitchFamily="34" charset="0"/>
              <a:ea typeface="Baskerville" panose="02020502070401020303" pitchFamily="18" charset="0"/>
              <a:cs typeface="Consolas" panose="020B0609020204030204" pitchFamily="49" charset="0"/>
            </a:endParaRPr>
          </a:p>
          <a:p>
            <a:endParaRPr lang="en-UA" dirty="0"/>
          </a:p>
        </p:txBody>
      </p:sp>
      <p:sp>
        <p:nvSpPr>
          <p:cNvPr id="10" name="TextBox 9">
            <a:extLst>
              <a:ext uri="{FF2B5EF4-FFF2-40B4-BE49-F238E27FC236}">
                <a16:creationId xmlns:a16="http://schemas.microsoft.com/office/drawing/2014/main" id="{8FB6CA6D-54BB-184C-9513-74A2CD53D523}"/>
              </a:ext>
            </a:extLst>
          </p:cNvPr>
          <p:cNvSpPr txBox="1"/>
          <p:nvPr/>
        </p:nvSpPr>
        <p:spPr>
          <a:xfrm>
            <a:off x="6732814" y="3826878"/>
            <a:ext cx="4011386" cy="954107"/>
          </a:xfrm>
          <a:prstGeom prst="rect">
            <a:avLst/>
          </a:prstGeom>
          <a:noFill/>
        </p:spPr>
        <p:txBody>
          <a:bodyPr wrap="square" rtlCol="0">
            <a:spAutoFit/>
          </a:bodyPr>
          <a:lstStyle/>
          <a:p>
            <a:r>
              <a:rPr lang="en-US" sz="2800" dirty="0">
                <a:latin typeface="Franklin Gothic Medium" panose="020B0603020102020204" pitchFamily="34" charset="0"/>
              </a:rPr>
              <a:t>Don’t be afraid to fail. Be afraid not to try </a:t>
            </a:r>
            <a:endParaRPr lang="en-UA" sz="2800" dirty="0">
              <a:latin typeface="Franklin Gothic Medium" panose="020B0603020102020204" pitchFamily="34" charset="0"/>
            </a:endParaRPr>
          </a:p>
        </p:txBody>
      </p:sp>
      <p:sp>
        <p:nvSpPr>
          <p:cNvPr id="11" name="TextBox 10">
            <a:extLst>
              <a:ext uri="{FF2B5EF4-FFF2-40B4-BE49-F238E27FC236}">
                <a16:creationId xmlns:a16="http://schemas.microsoft.com/office/drawing/2014/main" id="{23F2E6DB-0520-F447-AB96-4C804BE06C20}"/>
              </a:ext>
            </a:extLst>
          </p:cNvPr>
          <p:cNvSpPr txBox="1"/>
          <p:nvPr/>
        </p:nvSpPr>
        <p:spPr>
          <a:xfrm>
            <a:off x="6096000" y="3429000"/>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18" name="TextBox 17">
            <a:extLst>
              <a:ext uri="{FF2B5EF4-FFF2-40B4-BE49-F238E27FC236}">
                <a16:creationId xmlns:a16="http://schemas.microsoft.com/office/drawing/2014/main" id="{CFDBA6CB-FCED-6A4C-9DE3-720ECDD525C9}"/>
              </a:ext>
            </a:extLst>
          </p:cNvPr>
          <p:cNvSpPr txBox="1"/>
          <p:nvPr/>
        </p:nvSpPr>
        <p:spPr>
          <a:xfrm rot="10800000">
            <a:off x="10207790" y="4253837"/>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19" name="TextBox 18">
            <a:extLst>
              <a:ext uri="{FF2B5EF4-FFF2-40B4-BE49-F238E27FC236}">
                <a16:creationId xmlns:a16="http://schemas.microsoft.com/office/drawing/2014/main" id="{3B60F984-0810-2146-99E5-653E73A6981E}"/>
              </a:ext>
            </a:extLst>
          </p:cNvPr>
          <p:cNvSpPr txBox="1"/>
          <p:nvPr/>
        </p:nvSpPr>
        <p:spPr>
          <a:xfrm>
            <a:off x="9291735" y="4780985"/>
            <a:ext cx="1317172" cy="584775"/>
          </a:xfrm>
          <a:prstGeom prst="rect">
            <a:avLst/>
          </a:prstGeom>
          <a:noFill/>
        </p:spPr>
        <p:txBody>
          <a:bodyPr wrap="square" rtlCol="0">
            <a:spAutoFit/>
          </a:bodyPr>
          <a:lstStyle/>
          <a:p>
            <a:r>
              <a:rPr lang="en-US" sz="1600" dirty="0">
                <a:solidFill>
                  <a:srgbClr val="EC1F26"/>
                </a:solidFill>
                <a:latin typeface="Franklin Gothic Medium" panose="020B0603020102020204" pitchFamily="34" charset="0"/>
              </a:rPr>
              <a:t>Michael Jordan</a:t>
            </a:r>
            <a:endParaRPr lang="en-UA" sz="1600" dirty="0">
              <a:solidFill>
                <a:srgbClr val="EC1F26"/>
              </a:solidFill>
              <a:latin typeface="Franklin Gothic Medium" panose="020B0603020102020204" pitchFamily="34" charset="0"/>
            </a:endParaRPr>
          </a:p>
        </p:txBody>
      </p:sp>
      <p:pic>
        <p:nvPicPr>
          <p:cNvPr id="15" name="Picture 14">
            <a:extLst>
              <a:ext uri="{FF2B5EF4-FFF2-40B4-BE49-F238E27FC236}">
                <a16:creationId xmlns:a16="http://schemas.microsoft.com/office/drawing/2014/main" id="{9B3854CB-9C47-7943-85B4-A60803AC2B76}"/>
              </a:ext>
            </a:extLst>
          </p:cNvPr>
          <p:cNvPicPr>
            <a:picLocks noChangeAspect="1"/>
          </p:cNvPicPr>
          <p:nvPr/>
        </p:nvPicPr>
        <p:blipFill>
          <a:blip r:embed="rId2"/>
          <a:srcRect l="14252" t="37648" r="14167" b="8597"/>
          <a:stretch>
            <a:fillRect/>
          </a:stretch>
        </p:blipFill>
        <p:spPr>
          <a:xfrm>
            <a:off x="843150" y="1120869"/>
            <a:ext cx="4610204" cy="4616262"/>
          </a:xfrm>
          <a:custGeom>
            <a:avLst/>
            <a:gdLst>
              <a:gd name="connsiteX0" fmla="*/ 2305102 w 4610204"/>
              <a:gd name="connsiteY0" fmla="*/ 0 h 4616262"/>
              <a:gd name="connsiteX1" fmla="*/ 4610204 w 4610204"/>
              <a:gd name="connsiteY1" fmla="*/ 2308131 h 4616262"/>
              <a:gd name="connsiteX2" fmla="*/ 2305102 w 4610204"/>
              <a:gd name="connsiteY2" fmla="*/ 4616262 h 4616262"/>
              <a:gd name="connsiteX3" fmla="*/ 0 w 4610204"/>
              <a:gd name="connsiteY3" fmla="*/ 2308131 h 4616262"/>
              <a:gd name="connsiteX4" fmla="*/ 2305102 w 4610204"/>
              <a:gd name="connsiteY4" fmla="*/ 0 h 461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204" h="4616262">
                <a:moveTo>
                  <a:pt x="2305102" y="0"/>
                </a:moveTo>
                <a:cubicBezTo>
                  <a:pt x="3578175" y="0"/>
                  <a:pt x="4610204" y="1033385"/>
                  <a:pt x="4610204" y="2308131"/>
                </a:cubicBezTo>
                <a:cubicBezTo>
                  <a:pt x="4610204" y="3582877"/>
                  <a:pt x="3578175" y="4616262"/>
                  <a:pt x="2305102" y="4616262"/>
                </a:cubicBezTo>
                <a:cubicBezTo>
                  <a:pt x="1032029" y="4616262"/>
                  <a:pt x="0" y="3582877"/>
                  <a:pt x="0" y="2308131"/>
                </a:cubicBezTo>
                <a:cubicBezTo>
                  <a:pt x="0" y="1033385"/>
                  <a:pt x="1032029" y="0"/>
                  <a:pt x="2305102" y="0"/>
                </a:cubicBezTo>
                <a:close/>
              </a:path>
            </a:pathLst>
          </a:custGeom>
        </p:spPr>
      </p:pic>
    </p:spTree>
    <p:extLst>
      <p:ext uri="{BB962C8B-B14F-4D97-AF65-F5344CB8AC3E}">
        <p14:creationId xmlns:p14="http://schemas.microsoft.com/office/powerpoint/2010/main" val="112408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1786C592-A09D-5B41-92C3-43CA3EAF2C63}"/>
              </a:ext>
            </a:extLst>
          </p:cNvPr>
          <p:cNvSpPr/>
          <p:nvPr/>
        </p:nvSpPr>
        <p:spPr>
          <a:xfrm>
            <a:off x="579664" y="889907"/>
            <a:ext cx="5078186" cy="5078186"/>
          </a:xfrm>
          <a:prstGeom prst="ellipse">
            <a:avLst/>
          </a:prstGeom>
          <a:noFill/>
          <a:ln w="114300">
            <a:solidFill>
              <a:srgbClr val="EC1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sp>
        <p:nvSpPr>
          <p:cNvPr id="21" name="TextBox 20">
            <a:extLst>
              <a:ext uri="{FF2B5EF4-FFF2-40B4-BE49-F238E27FC236}">
                <a16:creationId xmlns:a16="http://schemas.microsoft.com/office/drawing/2014/main" id="{83355C7C-8138-C143-971D-40AF178F3FDA}"/>
              </a:ext>
            </a:extLst>
          </p:cNvPr>
          <p:cNvSpPr txBox="1"/>
          <p:nvPr/>
        </p:nvSpPr>
        <p:spPr>
          <a:xfrm>
            <a:off x="6414407" y="928583"/>
            <a:ext cx="5323114" cy="3939540"/>
          </a:xfrm>
          <a:prstGeom prst="rect">
            <a:avLst/>
          </a:prstGeom>
          <a:noFill/>
        </p:spPr>
        <p:txBody>
          <a:bodyPr wrap="square" rtlCol="0">
            <a:spAutoFit/>
          </a:bodyPr>
          <a:lstStyle/>
          <a:p>
            <a:r>
              <a:rPr lang="en-US" sz="4800" b="1" dirty="0" err="1">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Iskiv</a:t>
            </a:r>
            <a:r>
              <a:rPr lang="uk-UA"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 </a:t>
            </a:r>
            <a:r>
              <a:rPr lang="en-US" sz="4800" b="1" dirty="0" err="1">
                <a:solidFill>
                  <a:srgbClr val="EC1F26"/>
                </a:solidFill>
                <a:latin typeface="Franklin Gothic Medium" panose="020B0603020102020204" pitchFamily="34" charset="0"/>
                <a:ea typeface="Baskerville" panose="02020502070401020303" pitchFamily="18" charset="0"/>
                <a:cs typeface="Consolas" panose="020B0609020204030204" pitchFamily="49" charset="0"/>
              </a:rPr>
              <a:t>Mykhailo</a:t>
            </a:r>
            <a:endParaRPr lang="uk-UA" sz="4800" b="1" dirty="0">
              <a:solidFill>
                <a:srgbClr val="EC1F26"/>
              </a:solidFill>
              <a:latin typeface="Franklin Gothic Medium" panose="020B0603020102020204" pitchFamily="34" charset="0"/>
              <a:ea typeface="Baskerville" panose="02020502070401020303" pitchFamily="18" charset="0"/>
              <a:cs typeface="Consolas" panose="020B0609020204030204" pitchFamily="49" charset="0"/>
            </a:endParaRP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student of IT STEP University</a:t>
            </a: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Hobby:</a:t>
            </a:r>
            <a:r>
              <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 </a:t>
            </a:r>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cycling, jogging, watching movies and TV series</a:t>
            </a:r>
          </a:p>
          <a:p>
            <a:r>
              <a:rPr lang="en-US"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rPr>
              <a:t>Movie: Venom 2: Carnage</a:t>
            </a:r>
            <a:endParaRPr lang="uk-UA" sz="2800" dirty="0">
              <a:solidFill>
                <a:schemeClr val="tx1">
                  <a:lumMod val="65000"/>
                  <a:lumOff val="35000"/>
                </a:schemeClr>
              </a:solidFill>
              <a:latin typeface="Franklin Gothic Medium" panose="020B0603020102020204" pitchFamily="34" charset="0"/>
              <a:ea typeface="Baskerville" panose="02020502070401020303" pitchFamily="18" charset="0"/>
              <a:cs typeface="Consolas" panose="020B0609020204030204" pitchFamily="49" charset="0"/>
            </a:endParaRPr>
          </a:p>
          <a:p>
            <a:endParaRPr lang="uk-UA" sz="2400" dirty="0">
              <a:latin typeface="Franklin Gothic Medium" panose="020B0603020102020204" pitchFamily="34" charset="0"/>
              <a:ea typeface="Baskerville" panose="02020502070401020303" pitchFamily="18" charset="0"/>
              <a:cs typeface="Consolas" panose="020B0609020204030204" pitchFamily="49" charset="0"/>
            </a:endParaRPr>
          </a:p>
          <a:p>
            <a:endParaRPr lang="uk-UA" sz="4800" b="1" dirty="0">
              <a:solidFill>
                <a:srgbClr val="EC1F26"/>
              </a:solidFill>
              <a:latin typeface="Impact" panose="020B0806030902050204" pitchFamily="34" charset="0"/>
              <a:ea typeface="Baskerville" panose="02020502070401020303" pitchFamily="18" charset="0"/>
              <a:cs typeface="Consolas" panose="020B0609020204030204" pitchFamily="49" charset="0"/>
            </a:endParaRPr>
          </a:p>
          <a:p>
            <a:endParaRPr lang="en-UA" dirty="0"/>
          </a:p>
        </p:txBody>
      </p:sp>
      <p:sp>
        <p:nvSpPr>
          <p:cNvPr id="22" name="TextBox 21">
            <a:extLst>
              <a:ext uri="{FF2B5EF4-FFF2-40B4-BE49-F238E27FC236}">
                <a16:creationId xmlns:a16="http://schemas.microsoft.com/office/drawing/2014/main" id="{EB1C62FC-F4A5-1C49-8028-38D7C77D2990}"/>
              </a:ext>
            </a:extLst>
          </p:cNvPr>
          <p:cNvSpPr txBox="1"/>
          <p:nvPr/>
        </p:nvSpPr>
        <p:spPr>
          <a:xfrm>
            <a:off x="6732814" y="3826878"/>
            <a:ext cx="4011386" cy="954107"/>
          </a:xfrm>
          <a:prstGeom prst="rect">
            <a:avLst/>
          </a:prstGeom>
          <a:noFill/>
        </p:spPr>
        <p:txBody>
          <a:bodyPr wrap="square" rtlCol="0">
            <a:spAutoFit/>
          </a:bodyPr>
          <a:lstStyle/>
          <a:p>
            <a:r>
              <a:rPr lang="en-US" sz="2800" dirty="0">
                <a:latin typeface="Franklin Gothic Medium" panose="020B0603020102020204" pitchFamily="34" charset="0"/>
              </a:rPr>
              <a:t>Don’t be afraid to fail. Be afraid not to try </a:t>
            </a:r>
            <a:endParaRPr lang="en-UA" sz="2800" dirty="0">
              <a:latin typeface="Franklin Gothic Medium" panose="020B0603020102020204" pitchFamily="34" charset="0"/>
            </a:endParaRPr>
          </a:p>
        </p:txBody>
      </p:sp>
      <p:sp>
        <p:nvSpPr>
          <p:cNvPr id="23" name="TextBox 22">
            <a:extLst>
              <a:ext uri="{FF2B5EF4-FFF2-40B4-BE49-F238E27FC236}">
                <a16:creationId xmlns:a16="http://schemas.microsoft.com/office/drawing/2014/main" id="{7F5E270C-7A43-2648-AA99-43ED39D285E0}"/>
              </a:ext>
            </a:extLst>
          </p:cNvPr>
          <p:cNvSpPr txBox="1"/>
          <p:nvPr/>
        </p:nvSpPr>
        <p:spPr>
          <a:xfrm>
            <a:off x="6096000" y="3429000"/>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24" name="TextBox 23">
            <a:extLst>
              <a:ext uri="{FF2B5EF4-FFF2-40B4-BE49-F238E27FC236}">
                <a16:creationId xmlns:a16="http://schemas.microsoft.com/office/drawing/2014/main" id="{95570B73-EE40-554B-B8DE-89A7707D425E}"/>
              </a:ext>
            </a:extLst>
          </p:cNvPr>
          <p:cNvSpPr txBox="1"/>
          <p:nvPr/>
        </p:nvSpPr>
        <p:spPr>
          <a:xfrm rot="10800000">
            <a:off x="10207790" y="4253837"/>
            <a:ext cx="636814" cy="1200329"/>
          </a:xfrm>
          <a:prstGeom prst="rect">
            <a:avLst/>
          </a:prstGeom>
          <a:noFill/>
        </p:spPr>
        <p:txBody>
          <a:bodyPr wrap="square" rtlCol="0">
            <a:spAutoFit/>
          </a:bodyPr>
          <a:lstStyle/>
          <a:p>
            <a:r>
              <a:rPr lang="en-US" sz="7200" dirty="0">
                <a:latin typeface="Cooper Black" panose="0208090404030B020404" pitchFamily="18" charset="77"/>
              </a:rPr>
              <a:t>“</a:t>
            </a:r>
            <a:endParaRPr lang="en-UA" sz="7200" dirty="0">
              <a:latin typeface="Cooper Black" panose="0208090404030B020404" pitchFamily="18" charset="77"/>
            </a:endParaRPr>
          </a:p>
        </p:txBody>
      </p:sp>
      <p:sp>
        <p:nvSpPr>
          <p:cNvPr id="25" name="TextBox 24">
            <a:extLst>
              <a:ext uri="{FF2B5EF4-FFF2-40B4-BE49-F238E27FC236}">
                <a16:creationId xmlns:a16="http://schemas.microsoft.com/office/drawing/2014/main" id="{FF61CB68-AC8B-B043-BF51-A6EAEFE8A624}"/>
              </a:ext>
            </a:extLst>
          </p:cNvPr>
          <p:cNvSpPr txBox="1"/>
          <p:nvPr/>
        </p:nvSpPr>
        <p:spPr>
          <a:xfrm>
            <a:off x="9291735" y="4780985"/>
            <a:ext cx="1317172" cy="584775"/>
          </a:xfrm>
          <a:prstGeom prst="rect">
            <a:avLst/>
          </a:prstGeom>
          <a:noFill/>
        </p:spPr>
        <p:txBody>
          <a:bodyPr wrap="square" rtlCol="0">
            <a:spAutoFit/>
          </a:bodyPr>
          <a:lstStyle/>
          <a:p>
            <a:r>
              <a:rPr lang="en-US" sz="1600" dirty="0">
                <a:solidFill>
                  <a:srgbClr val="EC1F26"/>
                </a:solidFill>
                <a:latin typeface="Franklin Gothic Medium" panose="020B0603020102020204" pitchFamily="34" charset="0"/>
              </a:rPr>
              <a:t>Michael Jordan</a:t>
            </a:r>
            <a:endParaRPr lang="en-UA" sz="1600" dirty="0">
              <a:solidFill>
                <a:srgbClr val="EC1F26"/>
              </a:solidFill>
              <a:latin typeface="Franklin Gothic Medium" panose="020B0603020102020204" pitchFamily="34" charset="0"/>
            </a:endParaRPr>
          </a:p>
        </p:txBody>
      </p:sp>
      <p:pic>
        <p:nvPicPr>
          <p:cNvPr id="26" name="Picture 25">
            <a:extLst>
              <a:ext uri="{FF2B5EF4-FFF2-40B4-BE49-F238E27FC236}">
                <a16:creationId xmlns:a16="http://schemas.microsoft.com/office/drawing/2014/main" id="{C41A0E06-2AB5-D943-AD5E-DB3ED72F838C}"/>
              </a:ext>
            </a:extLst>
          </p:cNvPr>
          <p:cNvPicPr>
            <a:picLocks noChangeAspect="1"/>
          </p:cNvPicPr>
          <p:nvPr/>
        </p:nvPicPr>
        <p:blipFill>
          <a:blip r:embed="rId2"/>
          <a:srcRect l="14252" t="37648" r="14167" b="8597"/>
          <a:stretch>
            <a:fillRect/>
          </a:stretch>
        </p:blipFill>
        <p:spPr>
          <a:xfrm>
            <a:off x="843150" y="1120869"/>
            <a:ext cx="4610204" cy="4616262"/>
          </a:xfrm>
          <a:custGeom>
            <a:avLst/>
            <a:gdLst>
              <a:gd name="connsiteX0" fmla="*/ 2305102 w 4610204"/>
              <a:gd name="connsiteY0" fmla="*/ 0 h 4616262"/>
              <a:gd name="connsiteX1" fmla="*/ 4610204 w 4610204"/>
              <a:gd name="connsiteY1" fmla="*/ 2308131 h 4616262"/>
              <a:gd name="connsiteX2" fmla="*/ 2305102 w 4610204"/>
              <a:gd name="connsiteY2" fmla="*/ 4616262 h 4616262"/>
              <a:gd name="connsiteX3" fmla="*/ 0 w 4610204"/>
              <a:gd name="connsiteY3" fmla="*/ 2308131 h 4616262"/>
              <a:gd name="connsiteX4" fmla="*/ 2305102 w 4610204"/>
              <a:gd name="connsiteY4" fmla="*/ 0 h 461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0204" h="4616262">
                <a:moveTo>
                  <a:pt x="2305102" y="0"/>
                </a:moveTo>
                <a:cubicBezTo>
                  <a:pt x="3578175" y="0"/>
                  <a:pt x="4610204" y="1033385"/>
                  <a:pt x="4610204" y="2308131"/>
                </a:cubicBezTo>
                <a:cubicBezTo>
                  <a:pt x="4610204" y="3582877"/>
                  <a:pt x="3578175" y="4616262"/>
                  <a:pt x="2305102" y="4616262"/>
                </a:cubicBezTo>
                <a:cubicBezTo>
                  <a:pt x="1032029" y="4616262"/>
                  <a:pt x="0" y="3582877"/>
                  <a:pt x="0" y="2308131"/>
                </a:cubicBezTo>
                <a:cubicBezTo>
                  <a:pt x="0" y="1033385"/>
                  <a:pt x="1032029" y="0"/>
                  <a:pt x="2305102" y="0"/>
                </a:cubicBezTo>
                <a:close/>
              </a:path>
            </a:pathLst>
          </a:custGeom>
        </p:spPr>
      </p:pic>
      <p:sp>
        <p:nvSpPr>
          <p:cNvPr id="12" name="Right Arrow 11">
            <a:extLst>
              <a:ext uri="{FF2B5EF4-FFF2-40B4-BE49-F238E27FC236}">
                <a16:creationId xmlns:a16="http://schemas.microsoft.com/office/drawing/2014/main" id="{FFF60863-40A0-7845-89C5-2A34C87C7B70}"/>
              </a:ext>
            </a:extLst>
          </p:cNvPr>
          <p:cNvSpPr/>
          <p:nvPr/>
        </p:nvSpPr>
        <p:spPr>
          <a:xfrm>
            <a:off x="-476563" y="-1242811"/>
            <a:ext cx="14694797" cy="4671811"/>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3" name="Right Arrow 12">
            <a:extLst>
              <a:ext uri="{FF2B5EF4-FFF2-40B4-BE49-F238E27FC236}">
                <a16:creationId xmlns:a16="http://schemas.microsoft.com/office/drawing/2014/main" id="{8C7762EC-DAE5-6541-A4DC-0534AD0EF77A}"/>
              </a:ext>
            </a:extLst>
          </p:cNvPr>
          <p:cNvSpPr/>
          <p:nvPr/>
        </p:nvSpPr>
        <p:spPr>
          <a:xfrm rot="10800000">
            <a:off x="-1323463" y="895350"/>
            <a:ext cx="13754099" cy="4900143"/>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4" name="Right Arrow 13">
            <a:extLst>
              <a:ext uri="{FF2B5EF4-FFF2-40B4-BE49-F238E27FC236}">
                <a16:creationId xmlns:a16="http://schemas.microsoft.com/office/drawing/2014/main" id="{7A3BA9A3-384B-C941-A699-AE8F62589DFC}"/>
              </a:ext>
            </a:extLst>
          </p:cNvPr>
          <p:cNvSpPr/>
          <p:nvPr/>
        </p:nvSpPr>
        <p:spPr>
          <a:xfrm>
            <a:off x="-54357" y="3390363"/>
            <a:ext cx="14694797" cy="4671812"/>
          </a:xfrm>
          <a:prstGeom prst="rightArrow">
            <a:avLst/>
          </a:prstGeom>
          <a:solidFill>
            <a:srgbClr val="EC1F2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pic>
        <p:nvPicPr>
          <p:cNvPr id="15" name="Picture 14">
            <a:extLst>
              <a:ext uri="{FF2B5EF4-FFF2-40B4-BE49-F238E27FC236}">
                <a16:creationId xmlns:a16="http://schemas.microsoft.com/office/drawing/2014/main" id="{CB983712-8BBE-7645-A31F-144E7D3E9223}"/>
              </a:ext>
            </a:extLst>
          </p:cNvPr>
          <p:cNvPicPr>
            <a:picLocks noChangeAspect="1"/>
          </p:cNvPicPr>
          <p:nvPr/>
        </p:nvPicPr>
        <p:blipFill rotWithShape="1">
          <a:blip r:embed="rId3">
            <a:biLevel thresh="25000"/>
          </a:blip>
          <a:srcRect r="62964"/>
          <a:stretch/>
        </p:blipFill>
        <p:spPr>
          <a:xfrm>
            <a:off x="1327209" y="1062506"/>
            <a:ext cx="4598803" cy="4428801"/>
          </a:xfrm>
          <a:prstGeom prst="rect">
            <a:avLst/>
          </a:prstGeom>
        </p:spPr>
      </p:pic>
      <p:pic>
        <p:nvPicPr>
          <p:cNvPr id="16" name="Picture 15">
            <a:extLst>
              <a:ext uri="{FF2B5EF4-FFF2-40B4-BE49-F238E27FC236}">
                <a16:creationId xmlns:a16="http://schemas.microsoft.com/office/drawing/2014/main" id="{490BC01C-8326-F74B-B9A3-41156B9E435C}"/>
              </a:ext>
            </a:extLst>
          </p:cNvPr>
          <p:cNvPicPr>
            <a:picLocks noChangeAspect="1"/>
          </p:cNvPicPr>
          <p:nvPr/>
        </p:nvPicPr>
        <p:blipFill rotWithShape="1">
          <a:blip r:embed="rId3">
            <a:biLevel thresh="25000"/>
          </a:blip>
          <a:srcRect l="41370"/>
          <a:stretch/>
        </p:blipFill>
        <p:spPr>
          <a:xfrm>
            <a:off x="6066286" y="1639312"/>
            <a:ext cx="5383814" cy="3275187"/>
          </a:xfrm>
          <a:prstGeom prst="rect">
            <a:avLst/>
          </a:prstGeom>
        </p:spPr>
      </p:pic>
    </p:spTree>
    <p:extLst>
      <p:ext uri="{BB962C8B-B14F-4D97-AF65-F5344CB8AC3E}">
        <p14:creationId xmlns:p14="http://schemas.microsoft.com/office/powerpoint/2010/main" val="28659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3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1+#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 calcmode="lin" valueType="num">
                                      <p:cBhvr>
                                        <p:cTn id="23" dur="500" fill="hold"/>
                                        <p:tgtEl>
                                          <p:spTgt spid="15"/>
                                        </p:tgtEl>
                                        <p:attrNameLst>
                                          <p:attrName>style.rotation</p:attrName>
                                        </p:attrNameLst>
                                      </p:cBhvr>
                                      <p:tavLst>
                                        <p:tav tm="0">
                                          <p:val>
                                            <p:fltVal val="360"/>
                                          </p:val>
                                        </p:tav>
                                        <p:tav tm="100000">
                                          <p:val>
                                            <p:fltVal val="0"/>
                                          </p:val>
                                        </p:tav>
                                      </p:tavLst>
                                    </p:anim>
                                    <p:animEffect transition="in" filter="fade">
                                      <p:cBhvr>
                                        <p:cTn id="24" dur="500"/>
                                        <p:tgtEl>
                                          <p:spTgt spid="15"/>
                                        </p:tgtEl>
                                      </p:cBhvr>
                                    </p:animEffect>
                                  </p:childTnLst>
                                </p:cTn>
                              </p:par>
                              <p:par>
                                <p:cTn id="25" presetID="22" presetClass="entr" presetSubtype="8" fill="hold" nodeType="with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00506D-C032-F14B-8D6B-DDCA93C0D49B}"/>
              </a:ext>
            </a:extLst>
          </p:cNvPr>
          <p:cNvSpPr/>
          <p:nvPr/>
        </p:nvSpPr>
        <p:spPr>
          <a:xfrm>
            <a:off x="-48987" y="-32658"/>
            <a:ext cx="12540343" cy="7037615"/>
          </a:xfrm>
          <a:prstGeom prst="rect">
            <a:avLst/>
          </a:prstGeom>
          <a:solidFill>
            <a:srgbClr val="EC1F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A"/>
          </a:p>
        </p:txBody>
      </p:sp>
      <p:pic>
        <p:nvPicPr>
          <p:cNvPr id="16" name="Picture 15">
            <a:extLst>
              <a:ext uri="{FF2B5EF4-FFF2-40B4-BE49-F238E27FC236}">
                <a16:creationId xmlns:a16="http://schemas.microsoft.com/office/drawing/2014/main" id="{FEFE7ABC-75D3-6243-B2DE-68EEC70ABB08}"/>
              </a:ext>
            </a:extLst>
          </p:cNvPr>
          <p:cNvPicPr>
            <a:picLocks noChangeAspect="1"/>
          </p:cNvPicPr>
          <p:nvPr/>
        </p:nvPicPr>
        <p:blipFill rotWithShape="1">
          <a:blip r:embed="rId2">
            <a:biLevel thresh="25000"/>
          </a:blip>
          <a:srcRect r="62964"/>
          <a:stretch/>
        </p:blipFill>
        <p:spPr>
          <a:xfrm>
            <a:off x="1317170" y="1062506"/>
            <a:ext cx="4598803" cy="4428801"/>
          </a:xfrm>
          <a:prstGeom prst="rect">
            <a:avLst/>
          </a:prstGeom>
        </p:spPr>
      </p:pic>
      <p:pic>
        <p:nvPicPr>
          <p:cNvPr id="17" name="Picture 16">
            <a:extLst>
              <a:ext uri="{FF2B5EF4-FFF2-40B4-BE49-F238E27FC236}">
                <a16:creationId xmlns:a16="http://schemas.microsoft.com/office/drawing/2014/main" id="{CCEADA84-9B6B-C843-8B6E-04DE41976E7B}"/>
              </a:ext>
            </a:extLst>
          </p:cNvPr>
          <p:cNvPicPr>
            <a:picLocks noChangeAspect="1"/>
          </p:cNvPicPr>
          <p:nvPr/>
        </p:nvPicPr>
        <p:blipFill rotWithShape="1">
          <a:blip r:embed="rId2">
            <a:biLevel thresh="25000"/>
          </a:blip>
          <a:srcRect l="41370"/>
          <a:stretch/>
        </p:blipFill>
        <p:spPr>
          <a:xfrm>
            <a:off x="6056247" y="1639312"/>
            <a:ext cx="5383814" cy="3275187"/>
          </a:xfrm>
          <a:prstGeom prst="rect">
            <a:avLst/>
          </a:prstGeom>
        </p:spPr>
      </p:pic>
      <p:sp>
        <p:nvSpPr>
          <p:cNvPr id="8" name="Right Arrow 7">
            <a:extLst>
              <a:ext uri="{FF2B5EF4-FFF2-40B4-BE49-F238E27FC236}">
                <a16:creationId xmlns:a16="http://schemas.microsoft.com/office/drawing/2014/main" id="{FBBCB5D4-0D98-1641-B81E-EAD096E902A2}"/>
              </a:ext>
            </a:extLst>
          </p:cNvPr>
          <p:cNvSpPr/>
          <p:nvPr/>
        </p:nvSpPr>
        <p:spPr>
          <a:xfrm>
            <a:off x="-48987" y="3431109"/>
            <a:ext cx="14694797" cy="4671811"/>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9" name="Right Arrow 8">
            <a:extLst>
              <a:ext uri="{FF2B5EF4-FFF2-40B4-BE49-F238E27FC236}">
                <a16:creationId xmlns:a16="http://schemas.microsoft.com/office/drawing/2014/main" id="{B85993CE-5431-0D41-AD1A-1F1C4020DE2E}"/>
              </a:ext>
            </a:extLst>
          </p:cNvPr>
          <p:cNvSpPr/>
          <p:nvPr/>
        </p:nvSpPr>
        <p:spPr>
          <a:xfrm rot="10800000">
            <a:off x="-1409699" y="979982"/>
            <a:ext cx="13754099" cy="4900143"/>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a:p>
        </p:txBody>
      </p:sp>
      <p:sp>
        <p:nvSpPr>
          <p:cNvPr id="10" name="Right Arrow 9">
            <a:extLst>
              <a:ext uri="{FF2B5EF4-FFF2-40B4-BE49-F238E27FC236}">
                <a16:creationId xmlns:a16="http://schemas.microsoft.com/office/drawing/2014/main" id="{D0DC7B81-1109-8844-93EF-912226828C5A}"/>
              </a:ext>
            </a:extLst>
          </p:cNvPr>
          <p:cNvSpPr/>
          <p:nvPr/>
        </p:nvSpPr>
        <p:spPr>
          <a:xfrm>
            <a:off x="-102014" y="-1236685"/>
            <a:ext cx="14694797" cy="4671812"/>
          </a:xfrm>
          <a:prstGeom prst="rightArrow">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A" dirty="0"/>
          </a:p>
        </p:txBody>
      </p:sp>
      <p:sp>
        <p:nvSpPr>
          <p:cNvPr id="19" name="TextBox 18">
            <a:extLst>
              <a:ext uri="{FF2B5EF4-FFF2-40B4-BE49-F238E27FC236}">
                <a16:creationId xmlns:a16="http://schemas.microsoft.com/office/drawing/2014/main" id="{5E81BEBF-F08A-A541-A60B-E7D9C6D60826}"/>
              </a:ext>
            </a:extLst>
          </p:cNvPr>
          <p:cNvSpPr txBox="1"/>
          <p:nvPr/>
        </p:nvSpPr>
        <p:spPr>
          <a:xfrm>
            <a:off x="1482074" y="531304"/>
            <a:ext cx="9752849" cy="784830"/>
          </a:xfrm>
          <a:prstGeom prst="rect">
            <a:avLst/>
          </a:prstGeom>
          <a:noFill/>
        </p:spPr>
        <p:txBody>
          <a:bodyPr wrap="square" rtlCol="0">
            <a:spAutoFit/>
          </a:bodyPr>
          <a:lstStyle/>
          <a:p>
            <a:r>
              <a:rPr lang="en-US" sz="4500" dirty="0">
                <a:solidFill>
                  <a:srgbClr val="EC1F26"/>
                </a:solidFill>
                <a:latin typeface="Franklin Gothic Medium" panose="020B0603020102020204" pitchFamily="34" charset="0"/>
              </a:rPr>
              <a:t>Nova </a:t>
            </a:r>
            <a:r>
              <a:rPr lang="en-US" sz="4500" dirty="0" err="1">
                <a:solidFill>
                  <a:srgbClr val="EC1F26"/>
                </a:solidFill>
                <a:latin typeface="Franklin Gothic Medium" panose="020B0603020102020204" pitchFamily="34" charset="0"/>
              </a:rPr>
              <a:t>Poshta</a:t>
            </a:r>
            <a:r>
              <a:rPr lang="en-US" sz="4500" dirty="0">
                <a:solidFill>
                  <a:srgbClr val="EC1F26"/>
                </a:solidFill>
                <a:latin typeface="Franklin Gothic Medium" panose="020B0603020102020204" pitchFamily="34" charset="0"/>
              </a:rPr>
              <a:t> </a:t>
            </a:r>
            <a:r>
              <a:rPr lang="en-US" sz="4500" dirty="0">
                <a:latin typeface="Franklin Gothic Medium" panose="020B0603020102020204" pitchFamily="34" charset="0"/>
              </a:rPr>
              <a:t>is "Delivery of the future"</a:t>
            </a:r>
            <a:endParaRPr lang="en-UA" sz="4500" dirty="0"/>
          </a:p>
        </p:txBody>
      </p:sp>
      <p:grpSp>
        <p:nvGrpSpPr>
          <p:cNvPr id="33" name="Group 32">
            <a:extLst>
              <a:ext uri="{FF2B5EF4-FFF2-40B4-BE49-F238E27FC236}">
                <a16:creationId xmlns:a16="http://schemas.microsoft.com/office/drawing/2014/main" id="{CE1D41DD-3A6A-5F4B-88DC-B558FB9E05E0}"/>
              </a:ext>
            </a:extLst>
          </p:cNvPr>
          <p:cNvGrpSpPr/>
          <p:nvPr/>
        </p:nvGrpSpPr>
        <p:grpSpPr>
          <a:xfrm>
            <a:off x="1117025" y="1764812"/>
            <a:ext cx="1270000" cy="637929"/>
            <a:chOff x="1117025" y="1764812"/>
            <a:chExt cx="1270000" cy="637929"/>
          </a:xfrm>
        </p:grpSpPr>
        <p:pic>
          <p:nvPicPr>
            <p:cNvPr id="23" name="Picture 22">
              <a:extLst>
                <a:ext uri="{FF2B5EF4-FFF2-40B4-BE49-F238E27FC236}">
                  <a16:creationId xmlns:a16="http://schemas.microsoft.com/office/drawing/2014/main" id="{88D0995B-B04A-4846-ADA9-68795EC6DA40}"/>
                </a:ext>
              </a:extLst>
            </p:cNvPr>
            <p:cNvPicPr>
              <a:picLocks noChangeAspect="1"/>
            </p:cNvPicPr>
            <p:nvPr/>
          </p:nvPicPr>
          <p:blipFill>
            <a:blip r:embed="rId3"/>
            <a:stretch>
              <a:fillRect/>
            </a:stretch>
          </p:blipFill>
          <p:spPr>
            <a:xfrm>
              <a:off x="1117025" y="1764812"/>
              <a:ext cx="635000" cy="635000"/>
            </a:xfrm>
            <a:prstGeom prst="rect">
              <a:avLst/>
            </a:prstGeom>
          </p:spPr>
        </p:pic>
        <p:pic>
          <p:nvPicPr>
            <p:cNvPr id="24" name="Picture 23">
              <a:extLst>
                <a:ext uri="{FF2B5EF4-FFF2-40B4-BE49-F238E27FC236}">
                  <a16:creationId xmlns:a16="http://schemas.microsoft.com/office/drawing/2014/main" id="{365C8018-CD7F-FE4C-B0E6-BCF97F70D2ED}"/>
                </a:ext>
              </a:extLst>
            </p:cNvPr>
            <p:cNvPicPr>
              <a:picLocks noChangeAspect="1"/>
            </p:cNvPicPr>
            <p:nvPr/>
          </p:nvPicPr>
          <p:blipFill>
            <a:blip r:embed="rId4">
              <a:alphaModFix/>
            </a:blip>
            <a:stretch>
              <a:fillRect/>
            </a:stretch>
          </p:blipFill>
          <p:spPr>
            <a:xfrm>
              <a:off x="1434525" y="1767741"/>
              <a:ext cx="635000" cy="635000"/>
            </a:xfrm>
            <a:prstGeom prst="rect">
              <a:avLst/>
            </a:prstGeom>
            <a:noFill/>
            <a:ln>
              <a:noFill/>
            </a:ln>
          </p:spPr>
        </p:pic>
        <p:pic>
          <p:nvPicPr>
            <p:cNvPr id="31" name="Picture 30">
              <a:extLst>
                <a:ext uri="{FF2B5EF4-FFF2-40B4-BE49-F238E27FC236}">
                  <a16:creationId xmlns:a16="http://schemas.microsoft.com/office/drawing/2014/main" id="{A3B72BB9-A1DF-914A-B32B-3F2C7628E521}"/>
                </a:ext>
              </a:extLst>
            </p:cNvPr>
            <p:cNvPicPr>
              <a:picLocks noChangeAspect="1"/>
            </p:cNvPicPr>
            <p:nvPr/>
          </p:nvPicPr>
          <p:blipFill>
            <a:blip r:embed="rId5"/>
            <a:stretch>
              <a:fillRect/>
            </a:stretch>
          </p:blipFill>
          <p:spPr>
            <a:xfrm>
              <a:off x="1752025" y="1764812"/>
              <a:ext cx="635000" cy="635000"/>
            </a:xfrm>
            <a:prstGeom prst="rect">
              <a:avLst/>
            </a:prstGeom>
          </p:spPr>
        </p:pic>
      </p:grpSp>
      <p:sp>
        <p:nvSpPr>
          <p:cNvPr id="32" name="TextBox 31">
            <a:extLst>
              <a:ext uri="{FF2B5EF4-FFF2-40B4-BE49-F238E27FC236}">
                <a16:creationId xmlns:a16="http://schemas.microsoft.com/office/drawing/2014/main" id="{D52C9D69-FF67-0B41-AEB4-E053D6F1F345}"/>
              </a:ext>
            </a:extLst>
          </p:cNvPr>
          <p:cNvSpPr txBox="1"/>
          <p:nvPr/>
        </p:nvSpPr>
        <p:spPr>
          <a:xfrm>
            <a:off x="2629018" y="1814618"/>
            <a:ext cx="3468868" cy="707886"/>
          </a:xfrm>
          <a:prstGeom prst="rect">
            <a:avLst/>
          </a:prstGeom>
          <a:noFill/>
        </p:spPr>
        <p:txBody>
          <a:bodyPr wrap="square" rtlCol="0">
            <a:spAutoFit/>
          </a:bodyPr>
          <a:lstStyle/>
          <a:p>
            <a:r>
              <a:rPr lang="en-US" sz="2000" dirty="0"/>
              <a:t>every third Ukrainian uses</a:t>
            </a:r>
            <a:r>
              <a:rPr lang="uk-UA" sz="2000" dirty="0"/>
              <a:t> </a:t>
            </a:r>
            <a:r>
              <a:rPr lang="en-US" sz="2000" dirty="0"/>
              <a:t>Nova </a:t>
            </a:r>
            <a:r>
              <a:rPr lang="en-US" sz="2000" dirty="0" err="1"/>
              <a:t>Poshta</a:t>
            </a:r>
            <a:endParaRPr lang="en-UA" sz="2000" dirty="0"/>
          </a:p>
        </p:txBody>
      </p:sp>
      <p:pic>
        <p:nvPicPr>
          <p:cNvPr id="35" name="Picture 34">
            <a:extLst>
              <a:ext uri="{FF2B5EF4-FFF2-40B4-BE49-F238E27FC236}">
                <a16:creationId xmlns:a16="http://schemas.microsoft.com/office/drawing/2014/main" id="{575ED9F4-D0BA-8147-A195-A6FEB1811B93}"/>
              </a:ext>
            </a:extLst>
          </p:cNvPr>
          <p:cNvPicPr>
            <a:picLocks noChangeAspect="1"/>
          </p:cNvPicPr>
          <p:nvPr/>
        </p:nvPicPr>
        <p:blipFill>
          <a:blip r:embed="rId6"/>
          <a:stretch>
            <a:fillRect/>
          </a:stretch>
        </p:blipFill>
        <p:spPr>
          <a:xfrm>
            <a:off x="1176896" y="2955465"/>
            <a:ext cx="986337" cy="1062571"/>
          </a:xfrm>
          <a:prstGeom prst="rect">
            <a:avLst/>
          </a:prstGeom>
        </p:spPr>
      </p:pic>
      <p:sp>
        <p:nvSpPr>
          <p:cNvPr id="36" name="TextBox 35">
            <a:extLst>
              <a:ext uri="{FF2B5EF4-FFF2-40B4-BE49-F238E27FC236}">
                <a16:creationId xmlns:a16="http://schemas.microsoft.com/office/drawing/2014/main" id="{7859B3B7-14B8-854E-818D-F891A87D83B3}"/>
              </a:ext>
            </a:extLst>
          </p:cNvPr>
          <p:cNvSpPr txBox="1"/>
          <p:nvPr/>
        </p:nvSpPr>
        <p:spPr>
          <a:xfrm>
            <a:off x="2629018" y="3105330"/>
            <a:ext cx="3339982" cy="707886"/>
          </a:xfrm>
          <a:prstGeom prst="rect">
            <a:avLst/>
          </a:prstGeom>
          <a:noFill/>
        </p:spPr>
        <p:txBody>
          <a:bodyPr wrap="square" rtlCol="0">
            <a:spAutoFit/>
          </a:bodyPr>
          <a:lstStyle/>
          <a:p>
            <a:r>
              <a:rPr lang="en-US" sz="2000" dirty="0"/>
              <a:t>more than 8,700 branches throughout Ukraine</a:t>
            </a:r>
            <a:endParaRPr lang="en-UA" sz="2000" dirty="0"/>
          </a:p>
        </p:txBody>
      </p:sp>
      <p:pic>
        <p:nvPicPr>
          <p:cNvPr id="38" name="Picture 37">
            <a:extLst>
              <a:ext uri="{FF2B5EF4-FFF2-40B4-BE49-F238E27FC236}">
                <a16:creationId xmlns:a16="http://schemas.microsoft.com/office/drawing/2014/main" id="{F238FF87-D25D-1B4D-80D5-20C29B241DFF}"/>
              </a:ext>
            </a:extLst>
          </p:cNvPr>
          <p:cNvPicPr>
            <a:picLocks noChangeAspect="1"/>
          </p:cNvPicPr>
          <p:nvPr/>
        </p:nvPicPr>
        <p:blipFill>
          <a:blip r:embed="rId7"/>
          <a:stretch>
            <a:fillRect/>
          </a:stretch>
        </p:blipFill>
        <p:spPr>
          <a:xfrm>
            <a:off x="1193306" y="4452890"/>
            <a:ext cx="1117438" cy="1117438"/>
          </a:xfrm>
          <a:prstGeom prst="rect">
            <a:avLst/>
          </a:prstGeom>
        </p:spPr>
      </p:pic>
      <p:sp>
        <p:nvSpPr>
          <p:cNvPr id="39" name="TextBox 38">
            <a:extLst>
              <a:ext uri="{FF2B5EF4-FFF2-40B4-BE49-F238E27FC236}">
                <a16:creationId xmlns:a16="http://schemas.microsoft.com/office/drawing/2014/main" id="{0A43D623-12B4-FC42-A2D3-216043567D0A}"/>
              </a:ext>
            </a:extLst>
          </p:cNvPr>
          <p:cNvSpPr txBox="1"/>
          <p:nvPr/>
        </p:nvSpPr>
        <p:spPr>
          <a:xfrm>
            <a:off x="2629018" y="4673041"/>
            <a:ext cx="3750081" cy="707886"/>
          </a:xfrm>
          <a:prstGeom prst="rect">
            <a:avLst/>
          </a:prstGeom>
          <a:noFill/>
        </p:spPr>
        <p:txBody>
          <a:bodyPr wrap="square" rtlCol="0">
            <a:spAutoFit/>
          </a:bodyPr>
          <a:lstStyle/>
          <a:p>
            <a:r>
              <a:rPr lang="en-US" sz="2000" dirty="0"/>
              <a:t>more than 300 million parcels and cargoes were shipped</a:t>
            </a:r>
            <a:r>
              <a:rPr lang="uk-UA" sz="2000" dirty="0"/>
              <a:t> </a:t>
            </a:r>
            <a:r>
              <a:rPr lang="en-US" sz="2000" dirty="0"/>
              <a:t>in 2020 </a:t>
            </a:r>
            <a:endParaRPr lang="en-UA" sz="2000" dirty="0"/>
          </a:p>
        </p:txBody>
      </p:sp>
      <p:pic>
        <p:nvPicPr>
          <p:cNvPr id="42" name="Picture 41">
            <a:extLst>
              <a:ext uri="{FF2B5EF4-FFF2-40B4-BE49-F238E27FC236}">
                <a16:creationId xmlns:a16="http://schemas.microsoft.com/office/drawing/2014/main" id="{24B7B898-EE10-044A-A7FF-F3D288971725}"/>
              </a:ext>
            </a:extLst>
          </p:cNvPr>
          <p:cNvPicPr>
            <a:picLocks noChangeAspect="1"/>
          </p:cNvPicPr>
          <p:nvPr/>
        </p:nvPicPr>
        <p:blipFill>
          <a:blip r:embed="rId8"/>
          <a:stretch>
            <a:fillRect/>
          </a:stretch>
        </p:blipFill>
        <p:spPr>
          <a:xfrm>
            <a:off x="6926438" y="1722825"/>
            <a:ext cx="812385" cy="812385"/>
          </a:xfrm>
          <a:prstGeom prst="rect">
            <a:avLst/>
          </a:prstGeom>
        </p:spPr>
      </p:pic>
      <p:sp>
        <p:nvSpPr>
          <p:cNvPr id="43" name="TextBox 42">
            <a:extLst>
              <a:ext uri="{FF2B5EF4-FFF2-40B4-BE49-F238E27FC236}">
                <a16:creationId xmlns:a16="http://schemas.microsoft.com/office/drawing/2014/main" id="{071FD398-E87F-8349-A82C-E9D165BDAE1F}"/>
              </a:ext>
            </a:extLst>
          </p:cNvPr>
          <p:cNvSpPr txBox="1"/>
          <p:nvPr/>
        </p:nvSpPr>
        <p:spPr>
          <a:xfrm>
            <a:off x="7738823" y="1951737"/>
            <a:ext cx="3468868" cy="400110"/>
          </a:xfrm>
          <a:prstGeom prst="rect">
            <a:avLst/>
          </a:prstGeom>
          <a:noFill/>
        </p:spPr>
        <p:txBody>
          <a:bodyPr wrap="square" rtlCol="0">
            <a:spAutoFit/>
          </a:bodyPr>
          <a:lstStyle/>
          <a:p>
            <a:r>
              <a:rPr lang="en-US" sz="2000" dirty="0"/>
              <a:t>more than 32,000 workers</a:t>
            </a:r>
            <a:endParaRPr lang="en-UA" sz="2000" dirty="0"/>
          </a:p>
        </p:txBody>
      </p:sp>
      <p:pic>
        <p:nvPicPr>
          <p:cNvPr id="45" name="Picture 44">
            <a:extLst>
              <a:ext uri="{FF2B5EF4-FFF2-40B4-BE49-F238E27FC236}">
                <a16:creationId xmlns:a16="http://schemas.microsoft.com/office/drawing/2014/main" id="{F771CB3C-32A9-C54B-9CF3-FD8D6DE71AED}"/>
              </a:ext>
            </a:extLst>
          </p:cNvPr>
          <p:cNvPicPr>
            <a:picLocks noChangeAspect="1"/>
          </p:cNvPicPr>
          <p:nvPr/>
        </p:nvPicPr>
        <p:blipFill>
          <a:blip r:embed="rId9"/>
          <a:stretch>
            <a:fillRect/>
          </a:stretch>
        </p:blipFill>
        <p:spPr>
          <a:xfrm>
            <a:off x="6839191" y="3111147"/>
            <a:ext cx="812385" cy="812385"/>
          </a:xfrm>
          <a:prstGeom prst="rect">
            <a:avLst/>
          </a:prstGeom>
        </p:spPr>
      </p:pic>
      <p:sp>
        <p:nvSpPr>
          <p:cNvPr id="46" name="TextBox 45">
            <a:extLst>
              <a:ext uri="{FF2B5EF4-FFF2-40B4-BE49-F238E27FC236}">
                <a16:creationId xmlns:a16="http://schemas.microsoft.com/office/drawing/2014/main" id="{70BE1B33-684E-4C47-A0DA-3564E4B63E63}"/>
              </a:ext>
            </a:extLst>
          </p:cNvPr>
          <p:cNvSpPr txBox="1"/>
          <p:nvPr/>
        </p:nvSpPr>
        <p:spPr>
          <a:xfrm>
            <a:off x="7738823" y="3317284"/>
            <a:ext cx="3339982" cy="400110"/>
          </a:xfrm>
          <a:prstGeom prst="rect">
            <a:avLst/>
          </a:prstGeom>
          <a:noFill/>
        </p:spPr>
        <p:txBody>
          <a:bodyPr wrap="square" rtlCol="0">
            <a:spAutoFit/>
          </a:bodyPr>
          <a:lstStyle/>
          <a:p>
            <a:r>
              <a:rPr lang="en-US" sz="2000" dirty="0" err="1"/>
              <a:t>NovaPoshta</a:t>
            </a:r>
            <a:r>
              <a:rPr lang="en-US" sz="2000" dirty="0"/>
              <a:t> Global</a:t>
            </a:r>
            <a:endParaRPr lang="en-UA" sz="2000" dirty="0"/>
          </a:p>
        </p:txBody>
      </p:sp>
    </p:spTree>
    <p:extLst>
      <p:ext uri="{BB962C8B-B14F-4D97-AF65-F5344CB8AC3E}">
        <p14:creationId xmlns:p14="http://schemas.microsoft.com/office/powerpoint/2010/main" val="125205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800" fill="hold"/>
                                        <p:tgtEl>
                                          <p:spTgt spid="10"/>
                                        </p:tgtEl>
                                        <p:attrNameLst>
                                          <p:attrName>ppt_x</p:attrName>
                                        </p:attrNameLst>
                                      </p:cBhvr>
                                      <p:tavLst>
                                        <p:tav tm="0">
                                          <p:val>
                                            <p:strVal val="0-#ppt_w/2"/>
                                          </p:val>
                                        </p:tav>
                                        <p:tav tm="100000">
                                          <p:val>
                                            <p:strVal val="#ppt_x"/>
                                          </p:val>
                                        </p:tav>
                                      </p:tavLst>
                                    </p:anim>
                                    <p:anim calcmode="lin" valueType="num">
                                      <p:cBhvr additive="base">
                                        <p:cTn id="12" dur="8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150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nodeType="withEffect">
                                  <p:stCondLst>
                                    <p:cond delay="150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nodeType="withEffect">
                                  <p:stCondLst>
                                    <p:cond delay="150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par>
                                <p:cTn id="29" presetID="22" presetClass="entr" presetSubtype="8" fill="hold" grpId="0" nodeType="withEffect">
                                  <p:stCondLst>
                                    <p:cond delay="150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par>
                                <p:cTn id="32" presetID="22" presetClass="entr" presetSubtype="8" fill="hold" nodeType="withEffect">
                                  <p:stCondLst>
                                    <p:cond delay="150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par>
                                <p:cTn id="38" presetID="22" presetClass="entr" presetSubtype="8" fill="hold" grpId="0" nodeType="withEffect">
                                  <p:stCondLst>
                                    <p:cond delay="150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22" presetClass="entr" presetSubtype="8" fill="hold" nodeType="withEffect">
                                  <p:stCondLst>
                                    <p:cond delay="150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par>
                                <p:cTn id="44" presetID="22" presetClass="entr" presetSubtype="8" fill="hold" grpId="0" nodeType="withEffect">
                                  <p:stCondLst>
                                    <p:cond delay="1500"/>
                                  </p:stCondLst>
                                  <p:childTnLst>
                                    <p:set>
                                      <p:cBhvr>
                                        <p:cTn id="45" dur="1" fill="hold">
                                          <p:stCondLst>
                                            <p:cond delay="0"/>
                                          </p:stCondLst>
                                        </p:cTn>
                                        <p:tgtEl>
                                          <p:spTgt spid="46"/>
                                        </p:tgtEl>
                                        <p:attrNameLst>
                                          <p:attrName>style.visibility</p:attrName>
                                        </p:attrNameLst>
                                      </p:cBhvr>
                                      <p:to>
                                        <p:strVal val="visible"/>
                                      </p:to>
                                    </p:set>
                                    <p:animEffect transition="in" filter="wipe(left)">
                                      <p:cBhvr>
                                        <p:cTn id="46" dur="500"/>
                                        <p:tgtEl>
                                          <p:spTgt spid="46"/>
                                        </p:tgtEl>
                                      </p:cBhvr>
                                    </p:animEffect>
                                  </p:childTnLst>
                                </p:cTn>
                              </p:par>
                              <p:par>
                                <p:cTn id="47" presetID="22" presetClass="entr" presetSubtype="8" fill="hold" nodeType="withEffect">
                                  <p:stCondLst>
                                    <p:cond delay="150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9" grpId="0"/>
      <p:bldP spid="32" grpId="0"/>
      <p:bldP spid="36" grpId="0"/>
      <p:bldP spid="39" grpId="0"/>
      <p:bldP spid="43" grpId="0"/>
      <p:bldP spid="4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1821</TotalTime>
  <Words>2706</Words>
  <Application>Microsoft Macintosh PowerPoint</Application>
  <PresentationFormat>Widescreen</PresentationFormat>
  <Paragraphs>361</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Consolas</vt:lpstr>
      <vt:lpstr>Cooper Black</vt:lpstr>
      <vt:lpstr>Franklin Gothic Medium</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cp:revision>
  <dcterms:created xsi:type="dcterms:W3CDTF">2021-10-18T21:19:09Z</dcterms:created>
  <dcterms:modified xsi:type="dcterms:W3CDTF">2021-12-20T21:44:02Z</dcterms:modified>
</cp:coreProperties>
</file>